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ITC Avant Garde Gothic Bold" charset="1" panose="020B0802020202020204"/>
      <p:regular r:id="rId23"/>
    </p:embeddedFont>
    <p:embeddedFont>
      <p:font typeface="Gotham" charset="1" panose="00000000000000000000"/>
      <p:regular r:id="rId24"/>
    </p:embeddedFont>
    <p:embeddedFont>
      <p:font typeface="Gotham Bold" charset="1" panose="00000000000000000000"/>
      <p:regular r:id="rId25"/>
    </p:embeddedFont>
    <p:embeddedFont>
      <p:font typeface="Poppins Bold" charset="1" panose="00000800000000000000"/>
      <p:regular r:id="rId26"/>
    </p:embeddedFont>
    <p:embeddedFont>
      <p:font typeface="Open Sans Bold" charset="1" panose="00000000000000000000"/>
      <p:regular r:id="rId27"/>
    </p:embeddedFont>
    <p:embeddedFont>
      <p:font typeface="Helvetica World Bold" charset="1" panose="020B0800040000020004"/>
      <p:regular r:id="rId28"/>
    </p:embeddedFont>
    <p:embeddedFont>
      <p:font typeface="Helvetica World" charset="1" panose="020B0500040000020004"/>
      <p:regular r:id="rId29"/>
    </p:embeddedFont>
    <p:embeddedFont>
      <p:font typeface="Shrikhand" charset="1" panose="02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jpeg" Type="http://schemas.openxmlformats.org/officeDocument/2006/relationships/image"/><Relationship Id="rId8"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jpeg" Type="http://schemas.openxmlformats.org/officeDocument/2006/relationships/image"/><Relationship Id="rId4" Target="../media/image47.jpe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sp>
        <p:nvSpPr>
          <p:cNvPr name="TextBox 2" id="2"/>
          <p:cNvSpPr txBox="true"/>
          <p:nvPr/>
        </p:nvSpPr>
        <p:spPr>
          <a:xfrm rot="0">
            <a:off x="250247" y="3110615"/>
            <a:ext cx="10354487" cy="2319037"/>
          </a:xfrm>
          <a:prstGeom prst="rect">
            <a:avLst/>
          </a:prstGeom>
        </p:spPr>
        <p:txBody>
          <a:bodyPr anchor="t" rtlCol="false" tIns="0" lIns="0" bIns="0" rIns="0">
            <a:spAutoFit/>
          </a:bodyPr>
          <a:lstStyle/>
          <a:p>
            <a:pPr algn="l">
              <a:lnSpc>
                <a:spcPts val="17079"/>
              </a:lnSpc>
            </a:pPr>
            <a:r>
              <a:rPr lang="en-US" sz="12199">
                <a:solidFill>
                  <a:srgbClr val="FFFFFF"/>
                </a:solidFill>
                <a:latin typeface="ITC Avant Garde Gothic Bold"/>
                <a:ea typeface="ITC Avant Garde Gothic Bold"/>
                <a:cs typeface="ITC Avant Garde Gothic Bold"/>
                <a:sym typeface="ITC Avant Garde Gothic Bold"/>
              </a:rPr>
              <a:t>VITA SYNC</a:t>
            </a:r>
          </a:p>
        </p:txBody>
      </p:sp>
      <p:sp>
        <p:nvSpPr>
          <p:cNvPr name="TextBox 3" id="3"/>
          <p:cNvSpPr txBox="true"/>
          <p:nvPr/>
        </p:nvSpPr>
        <p:spPr>
          <a:xfrm rot="0">
            <a:off x="250247" y="5382027"/>
            <a:ext cx="8112163" cy="3547920"/>
          </a:xfrm>
          <a:prstGeom prst="rect">
            <a:avLst/>
          </a:prstGeom>
        </p:spPr>
        <p:txBody>
          <a:bodyPr anchor="t" rtlCol="false" tIns="0" lIns="0" bIns="0" rIns="0">
            <a:spAutoFit/>
          </a:bodyPr>
          <a:lstStyle/>
          <a:p>
            <a:pPr algn="l" marL="0" indent="0" lvl="0">
              <a:lnSpc>
                <a:spcPts val="3590"/>
              </a:lnSpc>
              <a:spcBef>
                <a:spcPct val="0"/>
              </a:spcBef>
            </a:pPr>
            <a:r>
              <a:rPr lang="en-US" sz="2564">
                <a:solidFill>
                  <a:srgbClr val="FFFFFF"/>
                </a:solidFill>
                <a:latin typeface="Gotham"/>
                <a:ea typeface="Gotham"/>
                <a:cs typeface="Gotham"/>
                <a:sym typeface="Gotham"/>
              </a:rPr>
              <a:t>Introducing Vita Sync, a habit tracker app designed to help users eliminate bad habits and develop positive ones. With a user-friendly interface, customizable reminders, and insightful analytics, users can track progress easily. Vita Sync supports various goals like exercise, healthy eating, and organization, empowering users to succeed in transforming their lives habit by habit.</a:t>
            </a:r>
          </a:p>
        </p:txBody>
      </p:sp>
      <p:grpSp>
        <p:nvGrpSpPr>
          <p:cNvPr name="Group 4" id="4"/>
          <p:cNvGrpSpPr/>
          <p:nvPr/>
        </p:nvGrpSpPr>
        <p:grpSpPr>
          <a:xfrm rot="0">
            <a:off x="710346" y="608912"/>
            <a:ext cx="3386736" cy="419788"/>
            <a:chOff x="0" y="0"/>
            <a:chExt cx="4515648" cy="559717"/>
          </a:xfrm>
        </p:grpSpPr>
        <p:sp>
          <p:nvSpPr>
            <p:cNvPr name="Freeform 5" id="5"/>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7" id="7"/>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grpSp>
        <p:nvGrpSpPr>
          <p:cNvPr name="Group 2" id="2"/>
          <p:cNvGrpSpPr/>
          <p:nvPr/>
        </p:nvGrpSpPr>
        <p:grpSpPr>
          <a:xfrm rot="0">
            <a:off x="734784" y="608912"/>
            <a:ext cx="3386736" cy="419788"/>
            <a:chOff x="0" y="0"/>
            <a:chExt cx="4515648" cy="559717"/>
          </a:xfrm>
        </p:grpSpPr>
        <p:sp>
          <p:nvSpPr>
            <p:cNvPr name="Freeform 3" id="3"/>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5" id="5"/>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pic>
        <p:nvPicPr>
          <p:cNvPr name="Picture 6" id="6"/>
          <p:cNvPicPr>
            <a:picLocks noChangeAspect="true"/>
          </p:cNvPicPr>
          <p:nvPr/>
        </p:nvPicPr>
        <p:blipFill>
          <a:blip r:embed="rId4"/>
          <a:srcRect l="0" t="0" r="0" b="0"/>
          <a:stretch>
            <a:fillRect/>
          </a:stretch>
        </p:blipFill>
        <p:spPr>
          <a:xfrm flipH="false" flipV="false" rot="0">
            <a:off x="734784" y="3272881"/>
            <a:ext cx="5904217" cy="5048106"/>
          </a:xfrm>
          <a:prstGeom prst="rect">
            <a:avLst/>
          </a:prstGeom>
        </p:spPr>
      </p:pic>
      <p:sp>
        <p:nvSpPr>
          <p:cNvPr name="TextBox 7" id="7"/>
          <p:cNvSpPr txBox="true"/>
          <p:nvPr/>
        </p:nvSpPr>
        <p:spPr>
          <a:xfrm rot="0">
            <a:off x="9144000" y="3215731"/>
            <a:ext cx="8433108" cy="8561070"/>
          </a:xfrm>
          <a:prstGeom prst="rect">
            <a:avLst/>
          </a:prstGeom>
        </p:spPr>
        <p:txBody>
          <a:bodyPr anchor="t" rtlCol="false" tIns="0" lIns="0" bIns="0" rIns="0">
            <a:spAutoFit/>
          </a:bodyPr>
          <a:lstStyle/>
          <a:p>
            <a:pPr algn="l">
              <a:lnSpc>
                <a:spcPts val="3779"/>
              </a:lnSpc>
            </a:pPr>
            <a:r>
              <a:rPr lang="en-US" sz="2700">
                <a:solidFill>
                  <a:srgbClr val="FFFFFF"/>
                </a:solidFill>
                <a:latin typeface="Gotham Bold"/>
                <a:ea typeface="Gotham Bold"/>
                <a:cs typeface="Gotham Bold"/>
                <a:sym typeface="Gotham Bold"/>
              </a:rPr>
              <a:t>Elevate your daily routine with our app, designed to help you enhance every aspect of your lifestyle. From building effective habits to setting and achieving personal goals, our features provide the support and motivation you need for a more balanced and fulfilling life. Embrace the opportunity to transform your habits and routines, and experience the positive changes that come with a more organized and purposeful lifestyle. Your journey to personal growth starts here!</a:t>
            </a:r>
          </a:p>
          <a:p>
            <a:pPr algn="l">
              <a:lnSpc>
                <a:spcPts val="3779"/>
              </a:lnSpc>
            </a:pPr>
          </a:p>
          <a:p>
            <a:pPr algn="l">
              <a:lnSpc>
                <a:spcPts val="3779"/>
              </a:lnSpc>
            </a:pPr>
          </a:p>
          <a:p>
            <a:pPr algn="l">
              <a:lnSpc>
                <a:spcPts val="3779"/>
              </a:lnSpc>
            </a:pPr>
          </a:p>
          <a:p>
            <a:pPr algn="l">
              <a:lnSpc>
                <a:spcPts val="3779"/>
              </a:lnSpc>
            </a:pPr>
          </a:p>
          <a:p>
            <a:pPr algn="l">
              <a:lnSpc>
                <a:spcPts val="3779"/>
              </a:lnSpc>
            </a:pPr>
          </a:p>
          <a:p>
            <a:pPr algn="l">
              <a:lnSpc>
                <a:spcPts val="3779"/>
              </a:lnSpc>
            </a:pPr>
          </a:p>
          <a:p>
            <a:pPr algn="l" marL="0" indent="0" lvl="0">
              <a:lnSpc>
                <a:spcPts val="3779"/>
              </a:lnSpc>
              <a:spcBef>
                <a:spcPct val="0"/>
              </a:spcBef>
            </a:pPr>
          </a:p>
        </p:txBody>
      </p:sp>
      <p:sp>
        <p:nvSpPr>
          <p:cNvPr name="TextBox 8" id="8"/>
          <p:cNvSpPr txBox="true"/>
          <p:nvPr/>
        </p:nvSpPr>
        <p:spPr>
          <a:xfrm rot="0">
            <a:off x="734784" y="1946963"/>
            <a:ext cx="16651392" cy="1325919"/>
          </a:xfrm>
          <a:prstGeom prst="rect">
            <a:avLst/>
          </a:prstGeom>
        </p:spPr>
        <p:txBody>
          <a:bodyPr anchor="t" rtlCol="false" tIns="0" lIns="0" bIns="0" rIns="0">
            <a:spAutoFit/>
          </a:bodyPr>
          <a:lstStyle/>
          <a:p>
            <a:pPr algn="ctr">
              <a:lnSpc>
                <a:spcPts val="8797"/>
              </a:lnSpc>
            </a:pPr>
            <a:r>
              <a:rPr lang="en-US" sz="8625">
                <a:solidFill>
                  <a:srgbClr val="FFFFFF"/>
                </a:solidFill>
                <a:latin typeface="ITC Avant Garde Gothic Bold"/>
                <a:ea typeface="ITC Avant Garde Gothic Bold"/>
                <a:cs typeface="ITC Avant Garde Gothic Bold"/>
                <a:sym typeface="ITC Avant Garde Gothic Bold"/>
              </a:rPr>
              <a:t>GROWING UP YOUR LIFESTYLE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sp>
        <p:nvSpPr>
          <p:cNvPr name="AutoShape 2" id="2"/>
          <p:cNvSpPr/>
          <p:nvPr/>
        </p:nvSpPr>
        <p:spPr>
          <a:xfrm>
            <a:off x="1028930" y="4577821"/>
            <a:ext cx="3100573" cy="8710"/>
          </a:xfrm>
          <a:prstGeom prst="line">
            <a:avLst/>
          </a:prstGeom>
          <a:ln cap="flat" w="76200">
            <a:solidFill>
              <a:srgbClr val="FFFFFF"/>
            </a:solidFill>
            <a:prstDash val="solid"/>
            <a:headEnd type="none" len="sm" w="sm"/>
            <a:tailEnd type="none" len="sm" w="sm"/>
          </a:ln>
        </p:spPr>
      </p:sp>
      <p:grpSp>
        <p:nvGrpSpPr>
          <p:cNvPr name="Group 3" id="3"/>
          <p:cNvGrpSpPr/>
          <p:nvPr/>
        </p:nvGrpSpPr>
        <p:grpSpPr>
          <a:xfrm rot="0">
            <a:off x="1028700" y="5920024"/>
            <a:ext cx="7755995" cy="3130987"/>
            <a:chOff x="0" y="0"/>
            <a:chExt cx="1726131" cy="696815"/>
          </a:xfrm>
        </p:grpSpPr>
        <p:sp>
          <p:nvSpPr>
            <p:cNvPr name="Freeform 4" id="4"/>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grpSp>
        <p:nvGrpSpPr>
          <p:cNvPr name="Group 5" id="5"/>
          <p:cNvGrpSpPr/>
          <p:nvPr/>
        </p:nvGrpSpPr>
        <p:grpSpPr>
          <a:xfrm rot="0">
            <a:off x="9503305" y="5893927"/>
            <a:ext cx="7755995" cy="3130987"/>
            <a:chOff x="0" y="0"/>
            <a:chExt cx="1726131" cy="696815"/>
          </a:xfrm>
        </p:grpSpPr>
        <p:sp>
          <p:nvSpPr>
            <p:cNvPr name="Freeform 6" id="6"/>
            <p:cNvSpPr/>
            <p:nvPr/>
          </p:nvSpPr>
          <p:spPr>
            <a:xfrm flipH="false" flipV="false" rot="0">
              <a:off x="0" y="0"/>
              <a:ext cx="1726131" cy="696815"/>
            </a:xfrm>
            <a:custGeom>
              <a:avLst/>
              <a:gdLst/>
              <a:ahLst/>
              <a:cxnLst/>
              <a:rect r="r" b="b" t="t" l="l"/>
              <a:pathLst>
                <a:path h="696815" w="1726131">
                  <a:moveTo>
                    <a:pt x="1601671" y="696815"/>
                  </a:moveTo>
                  <a:lnTo>
                    <a:pt x="124460" y="696815"/>
                  </a:lnTo>
                  <a:cubicBezTo>
                    <a:pt x="55880" y="696815"/>
                    <a:pt x="0" y="640935"/>
                    <a:pt x="0" y="572355"/>
                  </a:cubicBezTo>
                  <a:lnTo>
                    <a:pt x="0" y="124460"/>
                  </a:lnTo>
                  <a:cubicBezTo>
                    <a:pt x="0" y="55880"/>
                    <a:pt x="55880" y="0"/>
                    <a:pt x="124460" y="0"/>
                  </a:cubicBezTo>
                  <a:lnTo>
                    <a:pt x="1601671" y="0"/>
                  </a:lnTo>
                  <a:cubicBezTo>
                    <a:pt x="1670251" y="0"/>
                    <a:pt x="1726131" y="55880"/>
                    <a:pt x="1726131" y="124460"/>
                  </a:cubicBezTo>
                  <a:lnTo>
                    <a:pt x="1726131" y="572355"/>
                  </a:lnTo>
                  <a:cubicBezTo>
                    <a:pt x="1726131" y="640935"/>
                    <a:pt x="1670251" y="696815"/>
                    <a:pt x="1601671" y="696815"/>
                  </a:cubicBezTo>
                  <a:close/>
                </a:path>
              </a:pathLst>
            </a:custGeom>
            <a:solidFill>
              <a:srgbClr val="FFFFFF">
                <a:alpha val="64706"/>
              </a:srgbClr>
            </a:solidFill>
          </p:spPr>
        </p:sp>
      </p:grpSp>
      <p:sp>
        <p:nvSpPr>
          <p:cNvPr name="Freeform 7" id="7"/>
          <p:cNvSpPr/>
          <p:nvPr/>
        </p:nvSpPr>
        <p:spPr>
          <a:xfrm flipH="false" flipV="false" rot="0">
            <a:off x="1462943" y="6172436"/>
            <a:ext cx="2573970" cy="2573970"/>
          </a:xfrm>
          <a:custGeom>
            <a:avLst/>
            <a:gdLst/>
            <a:ahLst/>
            <a:cxnLst/>
            <a:rect r="r" b="b" t="t" l="l"/>
            <a:pathLst>
              <a:path h="2573970" w="2573970">
                <a:moveTo>
                  <a:pt x="0" y="0"/>
                </a:moveTo>
                <a:lnTo>
                  <a:pt x="2573969" y="0"/>
                </a:lnTo>
                <a:lnTo>
                  <a:pt x="2573969" y="2573969"/>
                </a:lnTo>
                <a:lnTo>
                  <a:pt x="0" y="2573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a:grpSpLocks noChangeAspect="true"/>
          </p:cNvGrpSpPr>
          <p:nvPr/>
        </p:nvGrpSpPr>
        <p:grpSpPr>
          <a:xfrm rot="0">
            <a:off x="1632171" y="6341669"/>
            <a:ext cx="2235513" cy="2235504"/>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1330" t="-14686" r="-98028" b="-58112"/>
              </a:stretch>
            </a:blipFill>
          </p:spPr>
        </p:sp>
      </p:grpSp>
      <p:sp>
        <p:nvSpPr>
          <p:cNvPr name="Freeform 10" id="10"/>
          <p:cNvSpPr/>
          <p:nvPr/>
        </p:nvSpPr>
        <p:spPr>
          <a:xfrm flipH="false" flipV="false" rot="0">
            <a:off x="4313402" y="6985047"/>
            <a:ext cx="2044216" cy="323358"/>
          </a:xfrm>
          <a:custGeom>
            <a:avLst/>
            <a:gdLst/>
            <a:ahLst/>
            <a:cxnLst/>
            <a:rect r="r" b="b" t="t" l="l"/>
            <a:pathLst>
              <a:path h="323358" w="2044216">
                <a:moveTo>
                  <a:pt x="0" y="0"/>
                </a:moveTo>
                <a:lnTo>
                  <a:pt x="2044216" y="0"/>
                </a:lnTo>
                <a:lnTo>
                  <a:pt x="2044216" y="323358"/>
                </a:lnTo>
                <a:lnTo>
                  <a:pt x="0" y="32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911857" y="6172436"/>
            <a:ext cx="2573970" cy="2573970"/>
          </a:xfrm>
          <a:custGeom>
            <a:avLst/>
            <a:gdLst/>
            <a:ahLst/>
            <a:cxnLst/>
            <a:rect r="r" b="b" t="t" l="l"/>
            <a:pathLst>
              <a:path h="2573970" w="2573970">
                <a:moveTo>
                  <a:pt x="0" y="0"/>
                </a:moveTo>
                <a:lnTo>
                  <a:pt x="2573970" y="0"/>
                </a:lnTo>
                <a:lnTo>
                  <a:pt x="2573970" y="2573969"/>
                </a:lnTo>
                <a:lnTo>
                  <a:pt x="0" y="2573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a:grpSpLocks noChangeAspect="true"/>
          </p:cNvGrpSpPr>
          <p:nvPr/>
        </p:nvGrpSpPr>
        <p:grpSpPr>
          <a:xfrm rot="0">
            <a:off x="10081085" y="6341669"/>
            <a:ext cx="2235513" cy="2235504"/>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78798" t="-7078" r="-29293" b="-31563"/>
              </a:stretch>
            </a:blipFill>
          </p:spPr>
        </p:sp>
      </p:grpSp>
      <p:sp>
        <p:nvSpPr>
          <p:cNvPr name="Freeform 14" id="14"/>
          <p:cNvSpPr/>
          <p:nvPr/>
        </p:nvSpPr>
        <p:spPr>
          <a:xfrm flipH="false" flipV="false" rot="0">
            <a:off x="12762317" y="6985047"/>
            <a:ext cx="2044216" cy="323358"/>
          </a:xfrm>
          <a:custGeom>
            <a:avLst/>
            <a:gdLst/>
            <a:ahLst/>
            <a:cxnLst/>
            <a:rect r="r" b="b" t="t" l="l"/>
            <a:pathLst>
              <a:path h="323358" w="2044216">
                <a:moveTo>
                  <a:pt x="0" y="0"/>
                </a:moveTo>
                <a:lnTo>
                  <a:pt x="2044215" y="0"/>
                </a:lnTo>
                <a:lnTo>
                  <a:pt x="2044215" y="323358"/>
                </a:lnTo>
                <a:lnTo>
                  <a:pt x="0" y="32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015734" y="1973279"/>
            <a:ext cx="3555689" cy="2604542"/>
          </a:xfrm>
          <a:custGeom>
            <a:avLst/>
            <a:gdLst/>
            <a:ahLst/>
            <a:cxnLst/>
            <a:rect r="r" b="b" t="t" l="l"/>
            <a:pathLst>
              <a:path h="2604542" w="3555689">
                <a:moveTo>
                  <a:pt x="0" y="0"/>
                </a:moveTo>
                <a:lnTo>
                  <a:pt x="3555689" y="0"/>
                </a:lnTo>
                <a:lnTo>
                  <a:pt x="3555689" y="2604542"/>
                </a:lnTo>
                <a:lnTo>
                  <a:pt x="0" y="2604542"/>
                </a:lnTo>
                <a:lnTo>
                  <a:pt x="0" y="0"/>
                </a:lnTo>
                <a:close/>
              </a:path>
            </a:pathLst>
          </a:custGeom>
          <a:blipFill>
            <a:blip r:embed="rId8"/>
            <a:stretch>
              <a:fillRect l="0" t="0" r="0" b="0"/>
            </a:stretch>
          </a:blipFill>
        </p:spPr>
      </p:sp>
      <p:sp>
        <p:nvSpPr>
          <p:cNvPr name="TextBox 16" id="16"/>
          <p:cNvSpPr txBox="true"/>
          <p:nvPr/>
        </p:nvSpPr>
        <p:spPr>
          <a:xfrm rot="0">
            <a:off x="441799" y="586665"/>
            <a:ext cx="10757043" cy="1136344"/>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ea typeface="Helvetica World Bold"/>
                <a:cs typeface="Helvetica World Bold"/>
                <a:sym typeface="Helvetica World Bold"/>
              </a:rPr>
              <a:t>WE CARE ABOUT YOUR</a:t>
            </a:r>
          </a:p>
        </p:txBody>
      </p:sp>
      <p:sp>
        <p:nvSpPr>
          <p:cNvPr name="TextBox 17" id="17"/>
          <p:cNvSpPr txBox="true"/>
          <p:nvPr/>
        </p:nvSpPr>
        <p:spPr>
          <a:xfrm rot="0">
            <a:off x="441799" y="1780160"/>
            <a:ext cx="5509958" cy="1022538"/>
          </a:xfrm>
          <a:prstGeom prst="rect">
            <a:avLst/>
          </a:prstGeom>
        </p:spPr>
        <p:txBody>
          <a:bodyPr anchor="t" rtlCol="false" tIns="0" lIns="0" bIns="0" rIns="0">
            <a:spAutoFit/>
          </a:bodyPr>
          <a:lstStyle/>
          <a:p>
            <a:pPr algn="just">
              <a:lnSpc>
                <a:spcPts val="7179"/>
              </a:lnSpc>
            </a:pPr>
            <a:r>
              <a:rPr lang="en-US" sz="6526">
                <a:solidFill>
                  <a:srgbClr val="FABB17"/>
                </a:solidFill>
                <a:latin typeface="Helvetica World Bold"/>
                <a:ea typeface="Helvetica World Bold"/>
                <a:cs typeface="Helvetica World Bold"/>
                <a:sym typeface="Helvetica World Bold"/>
              </a:rPr>
              <a:t>FEEDBACK</a:t>
            </a:r>
          </a:p>
        </p:txBody>
      </p:sp>
      <p:sp>
        <p:nvSpPr>
          <p:cNvPr name="TextBox 18" id="18"/>
          <p:cNvSpPr txBox="true"/>
          <p:nvPr/>
        </p:nvSpPr>
        <p:spPr>
          <a:xfrm rot="0">
            <a:off x="9784648" y="2421475"/>
            <a:ext cx="7604850" cy="17272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Your feedback is crucial for enhancing the app and creating a better experience for all users. We value your input, and we will address each comment to ensure they have a significant impact on the app and, most importantly, on the user experience.</a:t>
            </a:r>
          </a:p>
        </p:txBody>
      </p:sp>
      <p:sp>
        <p:nvSpPr>
          <p:cNvPr name="TextBox 19" id="19"/>
          <p:cNvSpPr txBox="true"/>
          <p:nvPr/>
        </p:nvSpPr>
        <p:spPr>
          <a:xfrm rot="0">
            <a:off x="4313402" y="6322619"/>
            <a:ext cx="3616807" cy="518912"/>
          </a:xfrm>
          <a:prstGeom prst="rect">
            <a:avLst/>
          </a:prstGeom>
        </p:spPr>
        <p:txBody>
          <a:bodyPr anchor="t" rtlCol="false" tIns="0" lIns="0" bIns="0" rIns="0">
            <a:spAutoFit/>
          </a:bodyPr>
          <a:lstStyle/>
          <a:p>
            <a:pPr algn="l">
              <a:lnSpc>
                <a:spcPts val="3760"/>
              </a:lnSpc>
            </a:pPr>
            <a:r>
              <a:rPr lang="en-US" sz="3032">
                <a:solidFill>
                  <a:srgbClr val="0F094F"/>
                </a:solidFill>
                <a:latin typeface="Helvetica World Bold"/>
                <a:ea typeface="Helvetica World Bold"/>
                <a:cs typeface="Helvetica World Bold"/>
                <a:sym typeface="Helvetica World Bold"/>
              </a:rPr>
              <a:t>Sebastian Bennett</a:t>
            </a:r>
          </a:p>
        </p:txBody>
      </p:sp>
      <p:sp>
        <p:nvSpPr>
          <p:cNvPr name="TextBox 20" id="20"/>
          <p:cNvSpPr txBox="true"/>
          <p:nvPr/>
        </p:nvSpPr>
        <p:spPr>
          <a:xfrm rot="0">
            <a:off x="4313402" y="7505604"/>
            <a:ext cx="4088431" cy="1361239"/>
          </a:xfrm>
          <a:prstGeom prst="rect">
            <a:avLst/>
          </a:prstGeom>
        </p:spPr>
        <p:txBody>
          <a:bodyPr anchor="t" rtlCol="false" tIns="0" lIns="0" bIns="0" rIns="0">
            <a:spAutoFit/>
          </a:bodyPr>
          <a:lstStyle/>
          <a:p>
            <a:pPr algn="just">
              <a:lnSpc>
                <a:spcPts val="2149"/>
              </a:lnSpc>
            </a:pPr>
            <a:r>
              <a:rPr lang="en-US" sz="1733">
                <a:solidFill>
                  <a:srgbClr val="0F094F"/>
                </a:solidFill>
                <a:latin typeface="Helvetica World"/>
                <a:ea typeface="Helvetica World"/>
                <a:cs typeface="Helvetica World"/>
                <a:sym typeface="Helvetica World"/>
              </a:rPr>
              <a:t>I adore this app! I used to smoke a lot, but when I started using this app, the experience was seamless. The programs were excellent and enjoyable until the end. I definitely recommend this app.</a:t>
            </a:r>
          </a:p>
        </p:txBody>
      </p:sp>
      <p:sp>
        <p:nvSpPr>
          <p:cNvPr name="TextBox 21" id="21"/>
          <p:cNvSpPr txBox="true"/>
          <p:nvPr/>
        </p:nvSpPr>
        <p:spPr>
          <a:xfrm rot="0">
            <a:off x="12762317" y="6322619"/>
            <a:ext cx="3616807" cy="518912"/>
          </a:xfrm>
          <a:prstGeom prst="rect">
            <a:avLst/>
          </a:prstGeom>
        </p:spPr>
        <p:txBody>
          <a:bodyPr anchor="t" rtlCol="false" tIns="0" lIns="0" bIns="0" rIns="0">
            <a:spAutoFit/>
          </a:bodyPr>
          <a:lstStyle/>
          <a:p>
            <a:pPr algn="l">
              <a:lnSpc>
                <a:spcPts val="3760"/>
              </a:lnSpc>
            </a:pPr>
            <a:r>
              <a:rPr lang="en-US" sz="3032">
                <a:solidFill>
                  <a:srgbClr val="0F094F"/>
                </a:solidFill>
                <a:latin typeface="Helvetica World Bold"/>
                <a:ea typeface="Helvetica World Bold"/>
                <a:cs typeface="Helvetica World Bold"/>
                <a:sym typeface="Helvetica World Bold"/>
              </a:rPr>
              <a:t>Sacha Dubois</a:t>
            </a:r>
          </a:p>
        </p:txBody>
      </p:sp>
      <p:sp>
        <p:nvSpPr>
          <p:cNvPr name="TextBox 22" id="22"/>
          <p:cNvSpPr txBox="true"/>
          <p:nvPr/>
        </p:nvSpPr>
        <p:spPr>
          <a:xfrm rot="0">
            <a:off x="12762317" y="7505604"/>
            <a:ext cx="4088431" cy="1089135"/>
          </a:xfrm>
          <a:prstGeom prst="rect">
            <a:avLst/>
          </a:prstGeom>
        </p:spPr>
        <p:txBody>
          <a:bodyPr anchor="t" rtlCol="false" tIns="0" lIns="0" bIns="0" rIns="0">
            <a:spAutoFit/>
          </a:bodyPr>
          <a:lstStyle/>
          <a:p>
            <a:pPr algn="just">
              <a:lnSpc>
                <a:spcPts val="2149"/>
              </a:lnSpc>
            </a:pPr>
            <a:r>
              <a:rPr lang="en-US" sz="1733">
                <a:solidFill>
                  <a:srgbClr val="0F094F"/>
                </a:solidFill>
                <a:latin typeface="Helvetica World"/>
                <a:ea typeface="Helvetica World"/>
                <a:cs typeface="Helvetica World"/>
                <a:sym typeface="Helvetica World"/>
              </a:rPr>
              <a:t>This app is excellent, offering engaging programs and a supportive community that motivates and supports you until you successfully break free from bad habits.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grpSp>
        <p:nvGrpSpPr>
          <p:cNvPr name="Group 2" id="2"/>
          <p:cNvGrpSpPr/>
          <p:nvPr/>
        </p:nvGrpSpPr>
        <p:grpSpPr>
          <a:xfrm rot="0">
            <a:off x="13716948" y="1010070"/>
            <a:ext cx="4039127" cy="3032976"/>
            <a:chOff x="0" y="0"/>
            <a:chExt cx="1234171" cy="926738"/>
          </a:xfrm>
        </p:grpSpPr>
        <p:sp>
          <p:nvSpPr>
            <p:cNvPr name="Freeform 3" id="3"/>
            <p:cNvSpPr/>
            <p:nvPr/>
          </p:nvSpPr>
          <p:spPr>
            <a:xfrm flipH="false" flipV="false" rot="0">
              <a:off x="0" y="0"/>
              <a:ext cx="1234171" cy="926738"/>
            </a:xfrm>
            <a:custGeom>
              <a:avLst/>
              <a:gdLst/>
              <a:ahLst/>
              <a:cxnLst/>
              <a:rect r="r" b="b" t="t" l="l"/>
              <a:pathLst>
                <a:path h="926738" w="1234171">
                  <a:moveTo>
                    <a:pt x="0" y="0"/>
                  </a:moveTo>
                  <a:lnTo>
                    <a:pt x="1234171" y="0"/>
                  </a:lnTo>
                  <a:lnTo>
                    <a:pt x="1234171" y="926738"/>
                  </a:lnTo>
                  <a:lnTo>
                    <a:pt x="0" y="926738"/>
                  </a:lnTo>
                  <a:close/>
                </a:path>
              </a:pathLst>
            </a:custGeom>
            <a:solidFill>
              <a:srgbClr val="03E8B1"/>
            </a:solidFill>
            <a:ln w="38100" cap="sq">
              <a:solidFill>
                <a:srgbClr val="000000"/>
              </a:solidFill>
              <a:prstDash val="solid"/>
              <a:miter/>
            </a:ln>
          </p:spPr>
        </p:sp>
        <p:sp>
          <p:nvSpPr>
            <p:cNvPr name="TextBox 4" id="4"/>
            <p:cNvSpPr txBox="true"/>
            <p:nvPr/>
          </p:nvSpPr>
          <p:spPr>
            <a:xfrm>
              <a:off x="0" y="-38100"/>
              <a:ext cx="1234171" cy="96483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323919" y="1010070"/>
            <a:ext cx="4039127" cy="3032976"/>
            <a:chOff x="0" y="0"/>
            <a:chExt cx="1234171" cy="926738"/>
          </a:xfrm>
        </p:grpSpPr>
        <p:sp>
          <p:nvSpPr>
            <p:cNvPr name="Freeform 6" id="6"/>
            <p:cNvSpPr/>
            <p:nvPr/>
          </p:nvSpPr>
          <p:spPr>
            <a:xfrm flipH="false" flipV="false" rot="0">
              <a:off x="0" y="0"/>
              <a:ext cx="1234171" cy="926738"/>
            </a:xfrm>
            <a:custGeom>
              <a:avLst/>
              <a:gdLst/>
              <a:ahLst/>
              <a:cxnLst/>
              <a:rect r="r" b="b" t="t" l="l"/>
              <a:pathLst>
                <a:path h="926738" w="1234171">
                  <a:moveTo>
                    <a:pt x="0" y="0"/>
                  </a:moveTo>
                  <a:lnTo>
                    <a:pt x="1234171" y="0"/>
                  </a:lnTo>
                  <a:lnTo>
                    <a:pt x="1234171" y="926738"/>
                  </a:lnTo>
                  <a:lnTo>
                    <a:pt x="0" y="926738"/>
                  </a:lnTo>
                  <a:close/>
                </a:path>
              </a:pathLst>
            </a:custGeom>
            <a:solidFill>
              <a:srgbClr val="FDDE03"/>
            </a:solidFill>
            <a:ln w="38100" cap="sq">
              <a:solidFill>
                <a:srgbClr val="000000"/>
              </a:solidFill>
              <a:prstDash val="solid"/>
              <a:miter/>
            </a:ln>
          </p:spPr>
        </p:sp>
        <p:sp>
          <p:nvSpPr>
            <p:cNvPr name="TextBox 7" id="7"/>
            <p:cNvSpPr txBox="true"/>
            <p:nvPr/>
          </p:nvSpPr>
          <p:spPr>
            <a:xfrm>
              <a:off x="0" y="-38100"/>
              <a:ext cx="1234171" cy="964838"/>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776681" y="3170338"/>
            <a:ext cx="6193336" cy="2394908"/>
          </a:xfrm>
          <a:prstGeom prst="rect">
            <a:avLst/>
          </a:prstGeom>
        </p:spPr>
        <p:txBody>
          <a:bodyPr anchor="t" rtlCol="false" tIns="0" lIns="0" bIns="0" rIns="0">
            <a:spAutoFit/>
          </a:bodyPr>
          <a:lstStyle/>
          <a:p>
            <a:pPr algn="l">
              <a:lnSpc>
                <a:spcPts val="8684"/>
              </a:lnSpc>
            </a:pPr>
            <a:r>
              <a:rPr lang="en-US" sz="8514">
                <a:solidFill>
                  <a:srgbClr val="FFFFFF"/>
                </a:solidFill>
                <a:latin typeface="ITC Avant Garde Gothic Bold"/>
                <a:ea typeface="ITC Avant Garde Gothic Bold"/>
                <a:cs typeface="ITC Avant Garde Gothic Bold"/>
                <a:sym typeface="ITC Avant Garde Gothic Bold"/>
              </a:rPr>
              <a:t>APP PACKAGES</a:t>
            </a:r>
          </a:p>
        </p:txBody>
      </p:sp>
      <p:sp>
        <p:nvSpPr>
          <p:cNvPr name="TextBox 9" id="9"/>
          <p:cNvSpPr txBox="true"/>
          <p:nvPr/>
        </p:nvSpPr>
        <p:spPr>
          <a:xfrm rot="0">
            <a:off x="776681" y="5693974"/>
            <a:ext cx="7777323" cy="5831399"/>
          </a:xfrm>
          <a:prstGeom prst="rect">
            <a:avLst/>
          </a:prstGeom>
        </p:spPr>
        <p:txBody>
          <a:bodyPr anchor="t" rtlCol="false" tIns="0" lIns="0" bIns="0" rIns="0">
            <a:spAutoFit/>
          </a:bodyPr>
          <a:lstStyle/>
          <a:p>
            <a:pPr algn="l">
              <a:lnSpc>
                <a:spcPts val="3918"/>
              </a:lnSpc>
            </a:pPr>
            <a:r>
              <a:rPr lang="en-US" sz="2798">
                <a:solidFill>
                  <a:srgbClr val="FFFFFF"/>
                </a:solidFill>
                <a:latin typeface="Gotham Bold"/>
                <a:ea typeface="Gotham Bold"/>
                <a:cs typeface="Gotham Bold"/>
                <a:sym typeface="Gotham Bold"/>
              </a:rPr>
              <a:t>Select the plan that best fits your needs and enjoy access to features tailored for your goals. Each option offers great value to enhance your productivity and success. Thank you for choosing us!</a:t>
            </a:r>
          </a:p>
          <a:p>
            <a:pPr algn="l">
              <a:lnSpc>
                <a:spcPts val="3918"/>
              </a:lnSpc>
            </a:pPr>
          </a:p>
          <a:p>
            <a:pPr algn="l">
              <a:lnSpc>
                <a:spcPts val="3918"/>
              </a:lnSpc>
            </a:pPr>
          </a:p>
          <a:p>
            <a:pPr algn="l">
              <a:lnSpc>
                <a:spcPts val="3918"/>
              </a:lnSpc>
            </a:pPr>
          </a:p>
          <a:p>
            <a:pPr algn="l">
              <a:lnSpc>
                <a:spcPts val="3918"/>
              </a:lnSpc>
            </a:pPr>
          </a:p>
          <a:p>
            <a:pPr algn="l">
              <a:lnSpc>
                <a:spcPts val="3918"/>
              </a:lnSpc>
            </a:pPr>
          </a:p>
          <a:p>
            <a:pPr algn="l">
              <a:lnSpc>
                <a:spcPts val="3918"/>
              </a:lnSpc>
            </a:pPr>
          </a:p>
          <a:p>
            <a:pPr algn="l" marL="0" indent="0" lvl="0">
              <a:lnSpc>
                <a:spcPts val="3918"/>
              </a:lnSpc>
              <a:spcBef>
                <a:spcPct val="0"/>
              </a:spcBef>
            </a:pPr>
          </a:p>
        </p:txBody>
      </p:sp>
      <p:sp>
        <p:nvSpPr>
          <p:cNvPr name="TextBox 10" id="10"/>
          <p:cNvSpPr txBox="true"/>
          <p:nvPr/>
        </p:nvSpPr>
        <p:spPr>
          <a:xfrm rot="0">
            <a:off x="8826606" y="1258033"/>
            <a:ext cx="3057572" cy="1291507"/>
          </a:xfrm>
          <a:prstGeom prst="rect">
            <a:avLst/>
          </a:prstGeom>
        </p:spPr>
        <p:txBody>
          <a:bodyPr anchor="t" rtlCol="false" tIns="0" lIns="0" bIns="0" rIns="0">
            <a:spAutoFit/>
          </a:bodyPr>
          <a:lstStyle/>
          <a:p>
            <a:pPr algn="ctr">
              <a:lnSpc>
                <a:spcPts val="4626"/>
              </a:lnSpc>
            </a:pPr>
            <a:r>
              <a:rPr lang="en-US" sz="4673">
                <a:solidFill>
                  <a:srgbClr val="000000"/>
                </a:solidFill>
                <a:latin typeface="ITC Avant Garde Gothic Bold"/>
                <a:ea typeface="ITC Avant Garde Gothic Bold"/>
                <a:cs typeface="ITC Avant Garde Gothic Bold"/>
                <a:sym typeface="ITC Avant Garde Gothic Bold"/>
              </a:rPr>
              <a:t>Annual</a:t>
            </a:r>
          </a:p>
          <a:p>
            <a:pPr algn="ctr">
              <a:lnSpc>
                <a:spcPts val="4626"/>
              </a:lnSpc>
            </a:pPr>
            <a:r>
              <a:rPr lang="en-US" sz="4673">
                <a:solidFill>
                  <a:srgbClr val="000000"/>
                </a:solidFill>
                <a:latin typeface="ITC Avant Garde Gothic Bold"/>
                <a:ea typeface="ITC Avant Garde Gothic Bold"/>
                <a:cs typeface="ITC Avant Garde Gothic Bold"/>
                <a:sym typeface="ITC Avant Garde Gothic Bold"/>
              </a:rPr>
              <a:t>plan</a:t>
            </a:r>
          </a:p>
        </p:txBody>
      </p:sp>
      <p:sp>
        <p:nvSpPr>
          <p:cNvPr name="TextBox 11" id="11"/>
          <p:cNvSpPr txBox="true"/>
          <p:nvPr/>
        </p:nvSpPr>
        <p:spPr>
          <a:xfrm rot="0">
            <a:off x="13961448" y="1258033"/>
            <a:ext cx="3550126" cy="1291507"/>
          </a:xfrm>
          <a:prstGeom prst="rect">
            <a:avLst/>
          </a:prstGeom>
        </p:spPr>
        <p:txBody>
          <a:bodyPr anchor="t" rtlCol="false" tIns="0" lIns="0" bIns="0" rIns="0">
            <a:spAutoFit/>
          </a:bodyPr>
          <a:lstStyle/>
          <a:p>
            <a:pPr algn="ctr">
              <a:lnSpc>
                <a:spcPts val="4626"/>
              </a:lnSpc>
            </a:pPr>
            <a:r>
              <a:rPr lang="en-US" sz="4673">
                <a:solidFill>
                  <a:srgbClr val="000000"/>
                </a:solidFill>
                <a:latin typeface="ITC Avant Garde Gothic Bold"/>
                <a:ea typeface="ITC Avant Garde Gothic Bold"/>
                <a:cs typeface="ITC Avant Garde Gothic Bold"/>
                <a:sym typeface="ITC Avant Garde Gothic Bold"/>
              </a:rPr>
              <a:t>Monthly</a:t>
            </a:r>
          </a:p>
          <a:p>
            <a:pPr algn="ctr">
              <a:lnSpc>
                <a:spcPts val="4626"/>
              </a:lnSpc>
            </a:pPr>
            <a:r>
              <a:rPr lang="en-US" sz="4673">
                <a:solidFill>
                  <a:srgbClr val="000000"/>
                </a:solidFill>
                <a:latin typeface="ITC Avant Garde Gothic Bold"/>
                <a:ea typeface="ITC Avant Garde Gothic Bold"/>
                <a:cs typeface="ITC Avant Garde Gothic Bold"/>
                <a:sym typeface="ITC Avant Garde Gothic Bold"/>
              </a:rPr>
              <a:t>Plan</a:t>
            </a:r>
          </a:p>
        </p:txBody>
      </p:sp>
      <p:sp>
        <p:nvSpPr>
          <p:cNvPr name="TextBox 12" id="12"/>
          <p:cNvSpPr txBox="true"/>
          <p:nvPr/>
        </p:nvSpPr>
        <p:spPr>
          <a:xfrm rot="0">
            <a:off x="8597252" y="2765991"/>
            <a:ext cx="3286926" cy="495579"/>
          </a:xfrm>
          <a:prstGeom prst="rect">
            <a:avLst/>
          </a:prstGeom>
        </p:spPr>
        <p:txBody>
          <a:bodyPr anchor="t" rtlCol="false" tIns="0" lIns="0" bIns="0" rIns="0">
            <a:spAutoFit/>
          </a:bodyPr>
          <a:lstStyle/>
          <a:p>
            <a:pPr algn="ctr" marL="0" indent="0" lvl="0">
              <a:lnSpc>
                <a:spcPts val="4163"/>
              </a:lnSpc>
              <a:spcBef>
                <a:spcPct val="0"/>
              </a:spcBef>
            </a:pPr>
            <a:r>
              <a:rPr lang="en-US" sz="2585" strike="noStrike" u="none">
                <a:solidFill>
                  <a:srgbClr val="000000"/>
                </a:solidFill>
                <a:latin typeface="Gotham Bold"/>
                <a:ea typeface="Gotham Bold"/>
                <a:cs typeface="Gotham Bold"/>
                <a:sym typeface="Gotham Bold"/>
              </a:rPr>
              <a:t>$220 / Year</a:t>
            </a:r>
          </a:p>
        </p:txBody>
      </p:sp>
      <p:sp>
        <p:nvSpPr>
          <p:cNvPr name="TextBox 13" id="13"/>
          <p:cNvSpPr txBox="true"/>
          <p:nvPr/>
        </p:nvSpPr>
        <p:spPr>
          <a:xfrm rot="0">
            <a:off x="14104958" y="2765991"/>
            <a:ext cx="3286926" cy="495579"/>
          </a:xfrm>
          <a:prstGeom prst="rect">
            <a:avLst/>
          </a:prstGeom>
        </p:spPr>
        <p:txBody>
          <a:bodyPr anchor="t" rtlCol="false" tIns="0" lIns="0" bIns="0" rIns="0">
            <a:spAutoFit/>
          </a:bodyPr>
          <a:lstStyle/>
          <a:p>
            <a:pPr algn="ctr" marL="0" indent="0" lvl="0">
              <a:lnSpc>
                <a:spcPts val="4163"/>
              </a:lnSpc>
              <a:spcBef>
                <a:spcPct val="0"/>
              </a:spcBef>
            </a:pPr>
            <a:r>
              <a:rPr lang="en-US" sz="2585" strike="noStrike" u="none">
                <a:solidFill>
                  <a:srgbClr val="000000"/>
                </a:solidFill>
                <a:latin typeface="Gotham Bold"/>
                <a:ea typeface="Gotham Bold"/>
                <a:cs typeface="Gotham Bold"/>
                <a:sym typeface="Gotham Bold"/>
              </a:rPr>
              <a:t>$20 / Month</a:t>
            </a:r>
          </a:p>
        </p:txBody>
      </p:sp>
      <p:grpSp>
        <p:nvGrpSpPr>
          <p:cNvPr name="Group 14" id="14"/>
          <p:cNvGrpSpPr/>
          <p:nvPr/>
        </p:nvGrpSpPr>
        <p:grpSpPr>
          <a:xfrm rot="0">
            <a:off x="776681" y="608912"/>
            <a:ext cx="3386736" cy="419788"/>
            <a:chOff x="0" y="0"/>
            <a:chExt cx="4515648" cy="559717"/>
          </a:xfrm>
        </p:grpSpPr>
        <p:sp>
          <p:nvSpPr>
            <p:cNvPr name="Freeform 15" id="15"/>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17" id="17"/>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grpSp>
        <p:nvGrpSpPr>
          <p:cNvPr name="Group 18" id="18"/>
          <p:cNvGrpSpPr/>
          <p:nvPr/>
        </p:nvGrpSpPr>
        <p:grpSpPr>
          <a:xfrm rot="0">
            <a:off x="11240557" y="4366895"/>
            <a:ext cx="3839880" cy="5732481"/>
            <a:chOff x="0" y="0"/>
            <a:chExt cx="1589154" cy="2372416"/>
          </a:xfrm>
        </p:grpSpPr>
        <p:sp>
          <p:nvSpPr>
            <p:cNvPr name="Freeform 19" id="19"/>
            <p:cNvSpPr/>
            <p:nvPr/>
          </p:nvSpPr>
          <p:spPr>
            <a:xfrm flipH="false" flipV="false" rot="0">
              <a:off x="0" y="0"/>
              <a:ext cx="1589154" cy="2372416"/>
            </a:xfrm>
            <a:custGeom>
              <a:avLst/>
              <a:gdLst/>
              <a:ahLst/>
              <a:cxnLst/>
              <a:rect r="r" b="b" t="t" l="l"/>
              <a:pathLst>
                <a:path h="2372416" w="1589154">
                  <a:moveTo>
                    <a:pt x="0" y="0"/>
                  </a:moveTo>
                  <a:lnTo>
                    <a:pt x="1589154" y="0"/>
                  </a:lnTo>
                  <a:lnTo>
                    <a:pt x="1589154" y="2372416"/>
                  </a:lnTo>
                  <a:lnTo>
                    <a:pt x="0" y="2372416"/>
                  </a:lnTo>
                  <a:close/>
                </a:path>
              </a:pathLst>
            </a:custGeom>
            <a:solidFill>
              <a:srgbClr val="529CE8"/>
            </a:solidFill>
            <a:ln w="38100" cap="sq">
              <a:solidFill>
                <a:srgbClr val="000000"/>
              </a:solidFill>
              <a:prstDash val="solid"/>
              <a:miter/>
            </a:ln>
          </p:spPr>
        </p:sp>
        <p:sp>
          <p:nvSpPr>
            <p:cNvPr name="TextBox 20" id="20"/>
            <p:cNvSpPr txBox="true"/>
            <p:nvPr/>
          </p:nvSpPr>
          <p:spPr>
            <a:xfrm>
              <a:off x="0" y="-38100"/>
              <a:ext cx="1589154" cy="2410516"/>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11471896" y="4549969"/>
            <a:ext cx="3359029" cy="1286599"/>
          </a:xfrm>
          <a:prstGeom prst="rect">
            <a:avLst/>
          </a:prstGeom>
        </p:spPr>
        <p:txBody>
          <a:bodyPr anchor="t" rtlCol="false" tIns="0" lIns="0" bIns="0" rIns="0">
            <a:spAutoFit/>
          </a:bodyPr>
          <a:lstStyle/>
          <a:p>
            <a:pPr algn="ctr">
              <a:lnSpc>
                <a:spcPts val="4623"/>
              </a:lnSpc>
            </a:pPr>
            <a:r>
              <a:rPr lang="en-US" sz="4669">
                <a:solidFill>
                  <a:srgbClr val="000000"/>
                </a:solidFill>
                <a:latin typeface="ITC Avant Garde Gothic Bold"/>
                <a:ea typeface="ITC Avant Garde Gothic Bold"/>
                <a:cs typeface="ITC Avant Garde Gothic Bold"/>
                <a:sym typeface="ITC Avant Garde Gothic Bold"/>
              </a:rPr>
              <a:t>VIP</a:t>
            </a:r>
          </a:p>
          <a:p>
            <a:pPr algn="ctr">
              <a:lnSpc>
                <a:spcPts val="4623"/>
              </a:lnSpc>
            </a:pPr>
            <a:r>
              <a:rPr lang="en-US" sz="4669">
                <a:solidFill>
                  <a:srgbClr val="000000"/>
                </a:solidFill>
                <a:latin typeface="ITC Avant Garde Gothic Bold"/>
                <a:ea typeface="ITC Avant Garde Gothic Bold"/>
                <a:cs typeface="ITC Avant Garde Gothic Bold"/>
                <a:sym typeface="ITC Avant Garde Gothic Bold"/>
              </a:rPr>
              <a:t>Plan</a:t>
            </a:r>
          </a:p>
        </p:txBody>
      </p:sp>
      <p:sp>
        <p:nvSpPr>
          <p:cNvPr name="TextBox 22" id="22"/>
          <p:cNvSpPr txBox="true"/>
          <p:nvPr/>
        </p:nvSpPr>
        <p:spPr>
          <a:xfrm rot="0">
            <a:off x="11607681" y="5731793"/>
            <a:ext cx="3109996" cy="493788"/>
          </a:xfrm>
          <a:prstGeom prst="rect">
            <a:avLst/>
          </a:prstGeom>
        </p:spPr>
        <p:txBody>
          <a:bodyPr anchor="t" rtlCol="false" tIns="0" lIns="0" bIns="0" rIns="0">
            <a:spAutoFit/>
          </a:bodyPr>
          <a:lstStyle/>
          <a:p>
            <a:pPr algn="ctr" marL="0" indent="0" lvl="0">
              <a:lnSpc>
                <a:spcPts val="4169"/>
              </a:lnSpc>
              <a:spcBef>
                <a:spcPct val="0"/>
              </a:spcBef>
            </a:pPr>
            <a:r>
              <a:rPr lang="en-US" sz="2590">
                <a:solidFill>
                  <a:srgbClr val="000000"/>
                </a:solidFill>
                <a:latin typeface="Gotham Bold"/>
                <a:ea typeface="Gotham Bold"/>
                <a:cs typeface="Gotham Bold"/>
                <a:sym typeface="Gotham Bold"/>
              </a:rPr>
              <a:t>$285/ Year</a:t>
            </a:r>
          </a:p>
        </p:txBody>
      </p:sp>
      <p:sp>
        <p:nvSpPr>
          <p:cNvPr name="TextBox 23" id="23"/>
          <p:cNvSpPr txBox="true"/>
          <p:nvPr/>
        </p:nvSpPr>
        <p:spPr>
          <a:xfrm rot="0">
            <a:off x="11596412" y="6650112"/>
            <a:ext cx="3305186" cy="318097"/>
          </a:xfrm>
          <a:prstGeom prst="rect">
            <a:avLst/>
          </a:prstGeom>
        </p:spPr>
        <p:txBody>
          <a:bodyPr anchor="t" rtlCol="false" tIns="0" lIns="0" bIns="0" rIns="0">
            <a:spAutoFit/>
          </a:bodyPr>
          <a:lstStyle/>
          <a:p>
            <a:pPr algn="ctr" marL="0" indent="0" lvl="0">
              <a:lnSpc>
                <a:spcPts val="2253"/>
              </a:lnSpc>
            </a:pPr>
            <a:r>
              <a:rPr lang="en-US" sz="2590">
                <a:solidFill>
                  <a:srgbClr val="000000"/>
                </a:solidFill>
                <a:latin typeface="Gotham"/>
                <a:ea typeface="Gotham"/>
                <a:cs typeface="Gotham"/>
                <a:sym typeface="Gotham"/>
              </a:rPr>
              <a:t>a vip community</a:t>
            </a:r>
          </a:p>
        </p:txBody>
      </p:sp>
      <p:sp>
        <p:nvSpPr>
          <p:cNvPr name="TextBox 24" id="24"/>
          <p:cNvSpPr txBox="true"/>
          <p:nvPr/>
        </p:nvSpPr>
        <p:spPr>
          <a:xfrm rot="0">
            <a:off x="11593200" y="7215859"/>
            <a:ext cx="3234513" cy="1017664"/>
          </a:xfrm>
          <a:prstGeom prst="rect">
            <a:avLst/>
          </a:prstGeom>
        </p:spPr>
        <p:txBody>
          <a:bodyPr anchor="t" rtlCol="false" tIns="0" lIns="0" bIns="0" rIns="0">
            <a:spAutoFit/>
          </a:bodyPr>
          <a:lstStyle/>
          <a:p>
            <a:pPr algn="ctr" marL="0" indent="0" lvl="0">
              <a:lnSpc>
                <a:spcPts val="4169"/>
              </a:lnSpc>
              <a:spcBef>
                <a:spcPct val="0"/>
              </a:spcBef>
            </a:pPr>
            <a:r>
              <a:rPr lang="en-US" sz="2589">
                <a:solidFill>
                  <a:srgbClr val="000000"/>
                </a:solidFill>
                <a:latin typeface="Gotham"/>
                <a:ea typeface="Gotham"/>
                <a:cs typeface="Gotham"/>
                <a:sym typeface="Gotham"/>
              </a:rPr>
              <a:t>Early Access to Events</a:t>
            </a:r>
          </a:p>
        </p:txBody>
      </p:sp>
      <p:sp>
        <p:nvSpPr>
          <p:cNvPr name="TextBox 25" id="25"/>
          <p:cNvSpPr txBox="true"/>
          <p:nvPr/>
        </p:nvSpPr>
        <p:spPr>
          <a:xfrm rot="0">
            <a:off x="11471896" y="8408735"/>
            <a:ext cx="3477120" cy="1017664"/>
          </a:xfrm>
          <a:prstGeom prst="rect">
            <a:avLst/>
          </a:prstGeom>
        </p:spPr>
        <p:txBody>
          <a:bodyPr anchor="t" rtlCol="false" tIns="0" lIns="0" bIns="0" rIns="0">
            <a:spAutoFit/>
          </a:bodyPr>
          <a:lstStyle/>
          <a:p>
            <a:pPr algn="ctr" marL="0" indent="0" lvl="0">
              <a:lnSpc>
                <a:spcPts val="4169"/>
              </a:lnSpc>
              <a:spcBef>
                <a:spcPct val="0"/>
              </a:spcBef>
            </a:pPr>
            <a:r>
              <a:rPr lang="en-US" sz="2589">
                <a:solidFill>
                  <a:srgbClr val="000000"/>
                </a:solidFill>
                <a:latin typeface="Gotham"/>
                <a:ea typeface="Gotham"/>
                <a:cs typeface="Gotham"/>
                <a:sym typeface="Gotham"/>
              </a:rPr>
              <a:t>More Customization Options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sp>
        <p:nvSpPr>
          <p:cNvPr name="Freeform 2" id="2"/>
          <p:cNvSpPr/>
          <p:nvPr/>
        </p:nvSpPr>
        <p:spPr>
          <a:xfrm flipH="false" flipV="false" rot="-317083">
            <a:off x="9452871" y="3944171"/>
            <a:ext cx="9049689" cy="7124573"/>
          </a:xfrm>
          <a:custGeom>
            <a:avLst/>
            <a:gdLst/>
            <a:ahLst/>
            <a:cxnLst/>
            <a:rect r="r" b="b" t="t" l="l"/>
            <a:pathLst>
              <a:path h="7124573" w="9049689">
                <a:moveTo>
                  <a:pt x="0" y="0"/>
                </a:moveTo>
                <a:lnTo>
                  <a:pt x="9049689" y="0"/>
                </a:lnTo>
                <a:lnTo>
                  <a:pt x="9049689" y="7124573"/>
                </a:lnTo>
                <a:lnTo>
                  <a:pt x="0" y="71245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40334"/>
            <a:ext cx="13828951" cy="2394908"/>
          </a:xfrm>
          <a:prstGeom prst="rect">
            <a:avLst/>
          </a:prstGeom>
        </p:spPr>
        <p:txBody>
          <a:bodyPr anchor="t" rtlCol="false" tIns="0" lIns="0" bIns="0" rIns="0">
            <a:spAutoFit/>
          </a:bodyPr>
          <a:lstStyle/>
          <a:p>
            <a:pPr algn="l">
              <a:lnSpc>
                <a:spcPts val="8684"/>
              </a:lnSpc>
            </a:pPr>
            <a:r>
              <a:rPr lang="en-US" sz="8514">
                <a:solidFill>
                  <a:srgbClr val="FFFFFF"/>
                </a:solidFill>
                <a:latin typeface="ITC Avant Garde Gothic Bold"/>
                <a:ea typeface="ITC Avant Garde Gothic Bold"/>
                <a:cs typeface="ITC Avant Garde Gothic Bold"/>
                <a:sym typeface="ITC Avant Garde Gothic Bold"/>
              </a:rPr>
              <a:t>PAYMENT MANAGEMENT MADE EASY</a:t>
            </a:r>
          </a:p>
        </p:txBody>
      </p:sp>
      <p:grpSp>
        <p:nvGrpSpPr>
          <p:cNvPr name="Group 4" id="4"/>
          <p:cNvGrpSpPr/>
          <p:nvPr/>
        </p:nvGrpSpPr>
        <p:grpSpPr>
          <a:xfrm rot="0">
            <a:off x="793567" y="608912"/>
            <a:ext cx="3386736" cy="419788"/>
            <a:chOff x="0" y="0"/>
            <a:chExt cx="4515648" cy="559717"/>
          </a:xfrm>
        </p:grpSpPr>
        <p:sp>
          <p:nvSpPr>
            <p:cNvPr name="Freeform 5" id="5"/>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7" id="7"/>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
        <p:nvSpPr>
          <p:cNvPr name="TextBox 8" id="8"/>
          <p:cNvSpPr txBox="true"/>
          <p:nvPr/>
        </p:nvSpPr>
        <p:spPr>
          <a:xfrm rot="0">
            <a:off x="1028700" y="5095875"/>
            <a:ext cx="9573308" cy="2854966"/>
          </a:xfrm>
          <a:prstGeom prst="rect">
            <a:avLst/>
          </a:prstGeom>
        </p:spPr>
        <p:txBody>
          <a:bodyPr anchor="t" rtlCol="false" tIns="0" lIns="0" bIns="0" rIns="0">
            <a:spAutoFit/>
          </a:bodyPr>
          <a:lstStyle/>
          <a:p>
            <a:pPr algn="l" marL="0" indent="0" lvl="0">
              <a:lnSpc>
                <a:spcPts val="3289"/>
              </a:lnSpc>
              <a:spcBef>
                <a:spcPct val="0"/>
              </a:spcBef>
            </a:pPr>
            <a:r>
              <a:rPr lang="en-US" sz="2349">
                <a:solidFill>
                  <a:srgbClr val="FFFFFF"/>
                </a:solidFill>
                <a:latin typeface="Gotham Bold"/>
                <a:ea typeface="Gotham Bold"/>
                <a:cs typeface="Gotham Bold"/>
                <a:sym typeface="Gotham Bold"/>
              </a:rPr>
              <a:t>For a seamless payment process, please reach out to us on WhatsApp to obtain your payment code. We offer convenient payment options including VD Cash, ET Cash, InstaPay, and Credit Card. Once you receive your code, you can use it to activate your account and start enjoying all the benefits of VitaSync. Thank you for choosing us—we’re excited to support you on your journey!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sp>
        <p:nvSpPr>
          <p:cNvPr name="Freeform 2" id="2"/>
          <p:cNvSpPr/>
          <p:nvPr/>
        </p:nvSpPr>
        <p:spPr>
          <a:xfrm flipH="false" flipV="false" rot="0">
            <a:off x="7016906" y="653486"/>
            <a:ext cx="3203883" cy="6559472"/>
          </a:xfrm>
          <a:custGeom>
            <a:avLst/>
            <a:gdLst/>
            <a:ahLst/>
            <a:cxnLst/>
            <a:rect r="r" b="b" t="t" l="l"/>
            <a:pathLst>
              <a:path h="6559472" w="3203883">
                <a:moveTo>
                  <a:pt x="0" y="0"/>
                </a:moveTo>
                <a:lnTo>
                  <a:pt x="3203882" y="0"/>
                </a:lnTo>
                <a:lnTo>
                  <a:pt x="3203882" y="6559472"/>
                </a:lnTo>
                <a:lnTo>
                  <a:pt x="0" y="6559472"/>
                </a:lnTo>
                <a:lnTo>
                  <a:pt x="0" y="0"/>
                </a:lnTo>
                <a:close/>
              </a:path>
            </a:pathLst>
          </a:custGeom>
          <a:blipFill>
            <a:blip r:embed="rId2"/>
            <a:stretch>
              <a:fillRect l="-202" t="0" r="-202" b="0"/>
            </a:stretch>
          </a:blipFill>
        </p:spPr>
      </p:sp>
      <p:sp>
        <p:nvSpPr>
          <p:cNvPr name="Freeform 3" id="3"/>
          <p:cNvSpPr/>
          <p:nvPr/>
        </p:nvSpPr>
        <p:spPr>
          <a:xfrm flipH="false" flipV="false" rot="0">
            <a:off x="263873" y="2057048"/>
            <a:ext cx="3129415" cy="6559472"/>
          </a:xfrm>
          <a:custGeom>
            <a:avLst/>
            <a:gdLst/>
            <a:ahLst/>
            <a:cxnLst/>
            <a:rect r="r" b="b" t="t" l="l"/>
            <a:pathLst>
              <a:path h="6559472" w="3129415">
                <a:moveTo>
                  <a:pt x="0" y="0"/>
                </a:moveTo>
                <a:lnTo>
                  <a:pt x="3129415" y="0"/>
                </a:lnTo>
                <a:lnTo>
                  <a:pt x="3129415" y="6559472"/>
                </a:lnTo>
                <a:lnTo>
                  <a:pt x="0" y="6559472"/>
                </a:lnTo>
                <a:lnTo>
                  <a:pt x="0" y="0"/>
                </a:lnTo>
                <a:close/>
              </a:path>
            </a:pathLst>
          </a:custGeom>
          <a:blipFill>
            <a:blip r:embed="rId3"/>
            <a:stretch>
              <a:fillRect l="0" t="0" r="0" b="0"/>
            </a:stretch>
          </a:blipFill>
        </p:spPr>
      </p:sp>
      <p:sp>
        <p:nvSpPr>
          <p:cNvPr name="Freeform 4" id="4"/>
          <p:cNvSpPr/>
          <p:nvPr/>
        </p:nvSpPr>
        <p:spPr>
          <a:xfrm flipH="false" flipV="false" rot="0">
            <a:off x="3565000" y="151105"/>
            <a:ext cx="3099350" cy="6559472"/>
          </a:xfrm>
          <a:custGeom>
            <a:avLst/>
            <a:gdLst/>
            <a:ahLst/>
            <a:cxnLst/>
            <a:rect r="r" b="b" t="t" l="l"/>
            <a:pathLst>
              <a:path h="6559472" w="3099350">
                <a:moveTo>
                  <a:pt x="0" y="0"/>
                </a:moveTo>
                <a:lnTo>
                  <a:pt x="3099350" y="0"/>
                </a:lnTo>
                <a:lnTo>
                  <a:pt x="3099350" y="6559472"/>
                </a:lnTo>
                <a:lnTo>
                  <a:pt x="0" y="6559472"/>
                </a:lnTo>
                <a:lnTo>
                  <a:pt x="0" y="0"/>
                </a:lnTo>
                <a:close/>
              </a:path>
            </a:pathLst>
          </a:custGeom>
          <a:blipFill>
            <a:blip r:embed="rId4"/>
            <a:stretch>
              <a:fillRect l="0" t="0" r="0" b="0"/>
            </a:stretch>
          </a:blipFill>
        </p:spPr>
      </p:sp>
      <p:sp>
        <p:nvSpPr>
          <p:cNvPr name="Freeform 5" id="5"/>
          <p:cNvSpPr/>
          <p:nvPr/>
        </p:nvSpPr>
        <p:spPr>
          <a:xfrm flipH="false" flipV="false" rot="0">
            <a:off x="10573213" y="2297452"/>
            <a:ext cx="7397715" cy="4413125"/>
          </a:xfrm>
          <a:custGeom>
            <a:avLst/>
            <a:gdLst/>
            <a:ahLst/>
            <a:cxnLst/>
            <a:rect r="r" b="b" t="t" l="l"/>
            <a:pathLst>
              <a:path h="4413125" w="7397715">
                <a:moveTo>
                  <a:pt x="0" y="0"/>
                </a:moveTo>
                <a:lnTo>
                  <a:pt x="7397715" y="0"/>
                </a:lnTo>
                <a:lnTo>
                  <a:pt x="7397715" y="4413125"/>
                </a:lnTo>
                <a:lnTo>
                  <a:pt x="0" y="4413125"/>
                </a:lnTo>
                <a:lnTo>
                  <a:pt x="0" y="0"/>
                </a:lnTo>
                <a:close/>
              </a:path>
            </a:pathLst>
          </a:custGeom>
          <a:blipFill>
            <a:blip r:embed="rId5"/>
            <a:stretch>
              <a:fillRect l="-11043" t="-16123" r="-51897" b="-37516"/>
            </a:stretch>
          </a:blipFill>
        </p:spPr>
      </p:sp>
      <p:sp>
        <p:nvSpPr>
          <p:cNvPr name="Freeform 6" id="6"/>
          <p:cNvSpPr/>
          <p:nvPr/>
        </p:nvSpPr>
        <p:spPr>
          <a:xfrm flipH="false" flipV="false" rot="0">
            <a:off x="6528028" y="7693847"/>
            <a:ext cx="11759972" cy="2578279"/>
          </a:xfrm>
          <a:custGeom>
            <a:avLst/>
            <a:gdLst/>
            <a:ahLst/>
            <a:cxnLst/>
            <a:rect r="r" b="b" t="t" l="l"/>
            <a:pathLst>
              <a:path h="2578279" w="11759972">
                <a:moveTo>
                  <a:pt x="0" y="0"/>
                </a:moveTo>
                <a:lnTo>
                  <a:pt x="11759972" y="0"/>
                </a:lnTo>
                <a:lnTo>
                  <a:pt x="11759972" y="2578279"/>
                </a:lnTo>
                <a:lnTo>
                  <a:pt x="0" y="2578279"/>
                </a:lnTo>
                <a:lnTo>
                  <a:pt x="0" y="0"/>
                </a:lnTo>
                <a:close/>
              </a:path>
            </a:pathLst>
          </a:custGeom>
          <a:blipFill>
            <a:blip r:embed="rId6"/>
            <a:stretch>
              <a:fillRect l="-3447" t="-100383" r="-8482" b="-86789"/>
            </a:stretch>
          </a:blipFill>
        </p:spPr>
      </p:sp>
      <p:sp>
        <p:nvSpPr>
          <p:cNvPr name="TextBox 7" id="7"/>
          <p:cNvSpPr txBox="true"/>
          <p:nvPr/>
        </p:nvSpPr>
        <p:spPr>
          <a:xfrm rot="0">
            <a:off x="792650" y="8868687"/>
            <a:ext cx="4672517" cy="1039735"/>
          </a:xfrm>
          <a:prstGeom prst="rect">
            <a:avLst/>
          </a:prstGeom>
        </p:spPr>
        <p:txBody>
          <a:bodyPr anchor="t" rtlCol="false" tIns="0" lIns="0" bIns="0" rIns="0">
            <a:spAutoFit/>
          </a:bodyPr>
          <a:lstStyle/>
          <a:p>
            <a:pPr algn="ctr">
              <a:lnSpc>
                <a:spcPts val="8530"/>
              </a:lnSpc>
              <a:spcBef>
                <a:spcPct val="0"/>
              </a:spcBef>
            </a:pPr>
            <a:r>
              <a:rPr lang="en-US" sz="6093">
                <a:solidFill>
                  <a:srgbClr val="FFFFFF"/>
                </a:solidFill>
                <a:latin typeface="Shrikhand"/>
                <a:ea typeface="Shrikhand"/>
                <a:cs typeface="Shrikhand"/>
                <a:sym typeface="Shrikhand"/>
              </a:rPr>
              <a:t>Install Now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grpSp>
        <p:nvGrpSpPr>
          <p:cNvPr name="Group 2" id="2"/>
          <p:cNvGrpSpPr/>
          <p:nvPr/>
        </p:nvGrpSpPr>
        <p:grpSpPr>
          <a:xfrm rot="0">
            <a:off x="15508562" y="2392523"/>
            <a:ext cx="5558876" cy="555887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E03"/>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4255414" y="1772100"/>
            <a:ext cx="9678790" cy="3919693"/>
          </a:xfrm>
          <a:prstGeom prst="rect">
            <a:avLst/>
          </a:prstGeom>
        </p:spPr>
        <p:txBody>
          <a:bodyPr anchor="t" rtlCol="false" tIns="0" lIns="0" bIns="0" rIns="0">
            <a:spAutoFit/>
          </a:bodyPr>
          <a:lstStyle/>
          <a:p>
            <a:pPr algn="ctr">
              <a:lnSpc>
                <a:spcPts val="13077"/>
              </a:lnSpc>
            </a:pPr>
            <a:r>
              <a:rPr lang="en-US" sz="12820">
                <a:solidFill>
                  <a:srgbClr val="03E8B1"/>
                </a:solidFill>
                <a:latin typeface="ITC Avant Garde Gothic Bold"/>
                <a:ea typeface="ITC Avant Garde Gothic Bold"/>
                <a:cs typeface="ITC Avant Garde Gothic Bold"/>
                <a:sym typeface="ITC Avant Garde Gothic Bold"/>
              </a:rPr>
              <a:t>THANK YOU</a:t>
            </a:r>
          </a:p>
        </p:txBody>
      </p:sp>
      <p:sp>
        <p:nvSpPr>
          <p:cNvPr name="TextBox 6" id="6"/>
          <p:cNvSpPr txBox="true"/>
          <p:nvPr/>
        </p:nvSpPr>
        <p:spPr>
          <a:xfrm rot="0">
            <a:off x="4255414" y="5536965"/>
            <a:ext cx="9777172" cy="3411407"/>
          </a:xfrm>
          <a:prstGeom prst="rect">
            <a:avLst/>
          </a:prstGeom>
        </p:spPr>
        <p:txBody>
          <a:bodyPr anchor="t" rtlCol="false" tIns="0" lIns="0" bIns="0" rIns="0">
            <a:spAutoFit/>
          </a:bodyPr>
          <a:lstStyle/>
          <a:p>
            <a:pPr algn="ctr" marL="0" indent="0" lvl="0">
              <a:lnSpc>
                <a:spcPts val="3069"/>
              </a:lnSpc>
              <a:spcBef>
                <a:spcPct val="0"/>
              </a:spcBef>
            </a:pPr>
            <a:r>
              <a:rPr lang="en-US" sz="2192">
                <a:solidFill>
                  <a:srgbClr val="FFFFFF"/>
                </a:solidFill>
                <a:latin typeface="Gotham"/>
                <a:ea typeface="Gotham"/>
                <a:cs typeface="Gotham"/>
                <a:sym typeface="Gotham"/>
              </a:rPr>
              <a:t>We sincerely appreciate your interest in VitaSync, your new partner in cultivating healthier habits and achieving your personal goals. Your commitment to improving your daily routine and overall well-being means a lot to us. As you embark on this journey with VitaSync, we're here to support you every step of the way. Thank you for choosing us to be a part of your path to a more balanced and fulfilling life. Your dedication inspires us, and we’re excited to see the positive changes you'll make with VitaSync by your side. Keep striving, and remember: every small step leads to significant progress!</a:t>
            </a:r>
          </a:p>
        </p:txBody>
      </p:sp>
      <p:grpSp>
        <p:nvGrpSpPr>
          <p:cNvPr name="Group 7" id="7"/>
          <p:cNvGrpSpPr/>
          <p:nvPr/>
        </p:nvGrpSpPr>
        <p:grpSpPr>
          <a:xfrm rot="0">
            <a:off x="-2779438" y="2364062"/>
            <a:ext cx="5558876" cy="555887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E03"/>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017602" y="292156"/>
            <a:ext cx="4154415" cy="514942"/>
            <a:chOff x="0" y="0"/>
            <a:chExt cx="5539220" cy="686589"/>
          </a:xfrm>
        </p:grpSpPr>
        <p:sp>
          <p:nvSpPr>
            <p:cNvPr name="Freeform 11" id="11"/>
            <p:cNvSpPr/>
            <p:nvPr/>
          </p:nvSpPr>
          <p:spPr>
            <a:xfrm flipH="false" flipV="false" rot="0">
              <a:off x="0" y="0"/>
              <a:ext cx="654132" cy="686589"/>
            </a:xfrm>
            <a:custGeom>
              <a:avLst/>
              <a:gdLst/>
              <a:ahLst/>
              <a:cxnLst/>
              <a:rect r="r" b="b" t="t" l="l"/>
              <a:pathLst>
                <a:path h="686589" w="654132">
                  <a:moveTo>
                    <a:pt x="0" y="0"/>
                  </a:moveTo>
                  <a:lnTo>
                    <a:pt x="654132" y="0"/>
                  </a:lnTo>
                  <a:lnTo>
                    <a:pt x="654132" y="686589"/>
                  </a:lnTo>
                  <a:lnTo>
                    <a:pt x="0" y="686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751918" y="25980"/>
              <a:ext cx="2063240" cy="577479"/>
            </a:xfrm>
            <a:prstGeom prst="rect">
              <a:avLst/>
            </a:prstGeom>
          </p:spPr>
          <p:txBody>
            <a:bodyPr anchor="t" rtlCol="false" tIns="0" lIns="0" bIns="0" rIns="0">
              <a:spAutoFit/>
            </a:bodyPr>
            <a:lstStyle/>
            <a:p>
              <a:pPr algn="l" marL="0" indent="0" lvl="0">
                <a:lnSpc>
                  <a:spcPts val="3606"/>
                </a:lnSpc>
                <a:spcBef>
                  <a:spcPct val="0"/>
                </a:spcBef>
              </a:pPr>
              <a:r>
                <a:rPr lang="en-US" sz="2576">
                  <a:solidFill>
                    <a:srgbClr val="FFFFFF"/>
                  </a:solidFill>
                  <a:latin typeface="Gotham Bold"/>
                  <a:ea typeface="Gotham Bold"/>
                  <a:cs typeface="Gotham Bold"/>
                  <a:sym typeface="Gotham Bold"/>
                </a:rPr>
                <a:t>VitaSync</a:t>
              </a:r>
            </a:p>
          </p:txBody>
        </p:sp>
        <p:sp>
          <p:nvSpPr>
            <p:cNvPr name="TextBox 13" id="13"/>
            <p:cNvSpPr txBox="true"/>
            <p:nvPr/>
          </p:nvSpPr>
          <p:spPr>
            <a:xfrm rot="0">
              <a:off x="2797272" y="25980"/>
              <a:ext cx="2741949" cy="577479"/>
            </a:xfrm>
            <a:prstGeom prst="rect">
              <a:avLst/>
            </a:prstGeom>
          </p:spPr>
          <p:txBody>
            <a:bodyPr anchor="t" rtlCol="false" tIns="0" lIns="0" bIns="0" rIns="0">
              <a:spAutoFit/>
            </a:bodyPr>
            <a:lstStyle/>
            <a:p>
              <a:pPr algn="l" marL="0" indent="0" lvl="0">
                <a:lnSpc>
                  <a:spcPts val="3606"/>
                </a:lnSpc>
                <a:spcBef>
                  <a:spcPct val="0"/>
                </a:spcBef>
              </a:pPr>
              <a:r>
                <a:rPr lang="en-US" sz="2576">
                  <a:solidFill>
                    <a:srgbClr val="FFFFFF"/>
                  </a:solidFill>
                  <a:latin typeface="Gotham"/>
                  <a:ea typeface="Gotham"/>
                  <a:cs typeface="Gotham"/>
                  <a:sym typeface="Gotham"/>
                </a:rPr>
                <a:t>Company</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grpSp>
        <p:nvGrpSpPr>
          <p:cNvPr name="Group 2" id="2"/>
          <p:cNvGrpSpPr/>
          <p:nvPr/>
        </p:nvGrpSpPr>
        <p:grpSpPr>
          <a:xfrm rot="0">
            <a:off x="807098" y="744395"/>
            <a:ext cx="6648309" cy="4590530"/>
            <a:chOff x="0" y="0"/>
            <a:chExt cx="8864412" cy="6120706"/>
          </a:xfrm>
        </p:grpSpPr>
        <p:sp>
          <p:nvSpPr>
            <p:cNvPr name="Freeform 3" id="3"/>
            <p:cNvSpPr/>
            <p:nvPr/>
          </p:nvSpPr>
          <p:spPr>
            <a:xfrm flipH="false" flipV="false" rot="0">
              <a:off x="0" y="0"/>
              <a:ext cx="8721680" cy="5074432"/>
            </a:xfrm>
            <a:custGeom>
              <a:avLst/>
              <a:gdLst/>
              <a:ahLst/>
              <a:cxnLst/>
              <a:rect r="r" b="b" t="t" l="l"/>
              <a:pathLst>
                <a:path h="5074432" w="8721680">
                  <a:moveTo>
                    <a:pt x="0" y="0"/>
                  </a:moveTo>
                  <a:lnTo>
                    <a:pt x="8721680" y="0"/>
                  </a:lnTo>
                  <a:lnTo>
                    <a:pt x="8721680" y="5074432"/>
                  </a:lnTo>
                  <a:lnTo>
                    <a:pt x="0" y="507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36112" y="1046275"/>
              <a:ext cx="5028301" cy="5074432"/>
            </a:xfrm>
            <a:custGeom>
              <a:avLst/>
              <a:gdLst/>
              <a:ahLst/>
              <a:cxnLst/>
              <a:rect r="r" b="b" t="t" l="l"/>
              <a:pathLst>
                <a:path h="5074432" w="5028301">
                  <a:moveTo>
                    <a:pt x="0" y="0"/>
                  </a:moveTo>
                  <a:lnTo>
                    <a:pt x="5028300" y="0"/>
                  </a:lnTo>
                  <a:lnTo>
                    <a:pt x="5028300" y="5074431"/>
                  </a:lnTo>
                  <a:lnTo>
                    <a:pt x="0" y="5074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9493479" y="1875871"/>
            <a:ext cx="7457905" cy="5112055"/>
          </a:xfrm>
          <a:custGeom>
            <a:avLst/>
            <a:gdLst/>
            <a:ahLst/>
            <a:cxnLst/>
            <a:rect r="r" b="b" t="t" l="l"/>
            <a:pathLst>
              <a:path h="5112055" w="7457905">
                <a:moveTo>
                  <a:pt x="0" y="0"/>
                </a:moveTo>
                <a:lnTo>
                  <a:pt x="7457905" y="0"/>
                </a:lnTo>
                <a:lnTo>
                  <a:pt x="7457905" y="5112055"/>
                </a:lnTo>
                <a:lnTo>
                  <a:pt x="0" y="5112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807098" y="5665475"/>
            <a:ext cx="7360605" cy="4158742"/>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p:cSld>
    <p:bg>
      <p:bgPr>
        <a:solidFill>
          <a:srgbClr val="FC5F2C"/>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grpSp>
        <p:nvGrpSpPr>
          <p:cNvPr name="Group 2" id="2"/>
          <p:cNvGrpSpPr/>
          <p:nvPr/>
        </p:nvGrpSpPr>
        <p:grpSpPr>
          <a:xfrm rot="0">
            <a:off x="9516960" y="3876797"/>
            <a:ext cx="3749201" cy="37492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7494" y="0"/>
                  </a:moveTo>
                  <a:lnTo>
                    <a:pt x="765306" y="0"/>
                  </a:lnTo>
                  <a:cubicBezTo>
                    <a:pt x="777902" y="0"/>
                    <a:pt x="789983" y="5004"/>
                    <a:pt x="798889" y="13911"/>
                  </a:cubicBezTo>
                  <a:cubicBezTo>
                    <a:pt x="807796" y="22817"/>
                    <a:pt x="812800" y="34898"/>
                    <a:pt x="812800" y="47494"/>
                  </a:cubicBezTo>
                  <a:lnTo>
                    <a:pt x="812800" y="765306"/>
                  </a:lnTo>
                  <a:cubicBezTo>
                    <a:pt x="812800" y="777902"/>
                    <a:pt x="807796" y="789983"/>
                    <a:pt x="798889" y="798889"/>
                  </a:cubicBezTo>
                  <a:cubicBezTo>
                    <a:pt x="789983" y="807796"/>
                    <a:pt x="777902" y="812800"/>
                    <a:pt x="765306" y="812800"/>
                  </a:cubicBezTo>
                  <a:lnTo>
                    <a:pt x="47494" y="812800"/>
                  </a:lnTo>
                  <a:cubicBezTo>
                    <a:pt x="34898" y="812800"/>
                    <a:pt x="22817" y="807796"/>
                    <a:pt x="13911" y="798889"/>
                  </a:cubicBezTo>
                  <a:cubicBezTo>
                    <a:pt x="5004" y="789983"/>
                    <a:pt x="0" y="777902"/>
                    <a:pt x="0" y="765306"/>
                  </a:cubicBezTo>
                  <a:lnTo>
                    <a:pt x="0" y="47494"/>
                  </a:lnTo>
                  <a:cubicBezTo>
                    <a:pt x="0" y="34898"/>
                    <a:pt x="5004" y="22817"/>
                    <a:pt x="13911" y="13911"/>
                  </a:cubicBezTo>
                  <a:cubicBezTo>
                    <a:pt x="22817" y="5004"/>
                    <a:pt x="34898" y="0"/>
                    <a:pt x="47494" y="0"/>
                  </a:cubicBezTo>
                  <a:close/>
                </a:path>
              </a:pathLst>
            </a:custGeom>
            <a:blipFill>
              <a:blip r:embed="rId2"/>
              <a:stretch>
                <a:fillRect l="0" t="-20153" r="0" b="-20153"/>
              </a:stretch>
            </a:blipFill>
          </p:spPr>
        </p:sp>
      </p:grpSp>
      <p:grpSp>
        <p:nvGrpSpPr>
          <p:cNvPr name="Group 4" id="4"/>
          <p:cNvGrpSpPr/>
          <p:nvPr/>
        </p:nvGrpSpPr>
        <p:grpSpPr>
          <a:xfrm rot="0">
            <a:off x="4769231" y="3897624"/>
            <a:ext cx="3749201" cy="37492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7494" y="0"/>
                  </a:moveTo>
                  <a:lnTo>
                    <a:pt x="765306" y="0"/>
                  </a:lnTo>
                  <a:cubicBezTo>
                    <a:pt x="777902" y="0"/>
                    <a:pt x="789983" y="5004"/>
                    <a:pt x="798889" y="13911"/>
                  </a:cubicBezTo>
                  <a:cubicBezTo>
                    <a:pt x="807796" y="22817"/>
                    <a:pt x="812800" y="34898"/>
                    <a:pt x="812800" y="47494"/>
                  </a:cubicBezTo>
                  <a:lnTo>
                    <a:pt x="812800" y="765306"/>
                  </a:lnTo>
                  <a:cubicBezTo>
                    <a:pt x="812800" y="777902"/>
                    <a:pt x="807796" y="789983"/>
                    <a:pt x="798889" y="798889"/>
                  </a:cubicBezTo>
                  <a:cubicBezTo>
                    <a:pt x="789983" y="807796"/>
                    <a:pt x="777902" y="812800"/>
                    <a:pt x="765306" y="812800"/>
                  </a:cubicBezTo>
                  <a:lnTo>
                    <a:pt x="47494" y="812800"/>
                  </a:lnTo>
                  <a:cubicBezTo>
                    <a:pt x="34898" y="812800"/>
                    <a:pt x="22817" y="807796"/>
                    <a:pt x="13911" y="798889"/>
                  </a:cubicBezTo>
                  <a:cubicBezTo>
                    <a:pt x="5004" y="789983"/>
                    <a:pt x="0" y="777902"/>
                    <a:pt x="0" y="765306"/>
                  </a:cubicBezTo>
                  <a:lnTo>
                    <a:pt x="0" y="47494"/>
                  </a:lnTo>
                  <a:cubicBezTo>
                    <a:pt x="0" y="34898"/>
                    <a:pt x="5004" y="22817"/>
                    <a:pt x="13911" y="13911"/>
                  </a:cubicBezTo>
                  <a:cubicBezTo>
                    <a:pt x="22817" y="5004"/>
                    <a:pt x="34898" y="0"/>
                    <a:pt x="47494" y="0"/>
                  </a:cubicBezTo>
                  <a:close/>
                </a:path>
              </a:pathLst>
            </a:custGeom>
            <a:blipFill>
              <a:blip r:embed="rId3"/>
              <a:stretch>
                <a:fillRect l="0" t="-14402" r="0" b="-14402"/>
              </a:stretch>
            </a:blipFill>
          </p:spPr>
        </p:sp>
      </p:grpSp>
      <p:grpSp>
        <p:nvGrpSpPr>
          <p:cNvPr name="Group 6" id="6"/>
          <p:cNvGrpSpPr/>
          <p:nvPr/>
        </p:nvGrpSpPr>
        <p:grpSpPr>
          <a:xfrm rot="0">
            <a:off x="14264688" y="3878472"/>
            <a:ext cx="3749201" cy="37492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7494" y="0"/>
                  </a:moveTo>
                  <a:lnTo>
                    <a:pt x="765306" y="0"/>
                  </a:lnTo>
                  <a:cubicBezTo>
                    <a:pt x="777902" y="0"/>
                    <a:pt x="789983" y="5004"/>
                    <a:pt x="798889" y="13911"/>
                  </a:cubicBezTo>
                  <a:cubicBezTo>
                    <a:pt x="807796" y="22817"/>
                    <a:pt x="812800" y="34898"/>
                    <a:pt x="812800" y="47494"/>
                  </a:cubicBezTo>
                  <a:lnTo>
                    <a:pt x="812800" y="765306"/>
                  </a:lnTo>
                  <a:cubicBezTo>
                    <a:pt x="812800" y="777902"/>
                    <a:pt x="807796" y="789983"/>
                    <a:pt x="798889" y="798889"/>
                  </a:cubicBezTo>
                  <a:cubicBezTo>
                    <a:pt x="789983" y="807796"/>
                    <a:pt x="777902" y="812800"/>
                    <a:pt x="765306" y="812800"/>
                  </a:cubicBezTo>
                  <a:lnTo>
                    <a:pt x="47494" y="812800"/>
                  </a:lnTo>
                  <a:cubicBezTo>
                    <a:pt x="34898" y="812800"/>
                    <a:pt x="22817" y="807796"/>
                    <a:pt x="13911" y="798889"/>
                  </a:cubicBezTo>
                  <a:cubicBezTo>
                    <a:pt x="5004" y="789983"/>
                    <a:pt x="0" y="777902"/>
                    <a:pt x="0" y="765306"/>
                  </a:cubicBezTo>
                  <a:lnTo>
                    <a:pt x="0" y="47494"/>
                  </a:lnTo>
                  <a:cubicBezTo>
                    <a:pt x="0" y="34898"/>
                    <a:pt x="5004" y="22817"/>
                    <a:pt x="13911" y="13911"/>
                  </a:cubicBezTo>
                  <a:cubicBezTo>
                    <a:pt x="22817" y="5004"/>
                    <a:pt x="34898" y="0"/>
                    <a:pt x="47494" y="0"/>
                  </a:cubicBezTo>
                  <a:close/>
                </a:path>
              </a:pathLst>
            </a:custGeom>
            <a:blipFill>
              <a:blip r:embed="rId4"/>
              <a:stretch>
                <a:fillRect l="0" t="-16747" r="0" b="-16747"/>
              </a:stretch>
            </a:blipFill>
          </p:spPr>
        </p:sp>
      </p:grpSp>
      <p:sp>
        <p:nvSpPr>
          <p:cNvPr name="TextBox 8" id="8"/>
          <p:cNvSpPr txBox="true"/>
          <p:nvPr/>
        </p:nvSpPr>
        <p:spPr>
          <a:xfrm rot="0">
            <a:off x="1418133" y="1265263"/>
            <a:ext cx="15451734" cy="1612541"/>
          </a:xfrm>
          <a:prstGeom prst="rect">
            <a:avLst/>
          </a:prstGeom>
        </p:spPr>
        <p:txBody>
          <a:bodyPr anchor="t" rtlCol="false" tIns="0" lIns="0" bIns="0" rIns="0">
            <a:spAutoFit/>
          </a:bodyPr>
          <a:lstStyle/>
          <a:p>
            <a:pPr algn="ctr">
              <a:lnSpc>
                <a:spcPts val="11919"/>
              </a:lnSpc>
            </a:pPr>
            <a:r>
              <a:rPr lang="en-US" sz="8514">
                <a:solidFill>
                  <a:srgbClr val="FFFFFF"/>
                </a:solidFill>
                <a:latin typeface="ITC Avant Garde Gothic Bold"/>
                <a:ea typeface="ITC Avant Garde Gothic Bold"/>
                <a:cs typeface="ITC Avant Garde Gothic Bold"/>
                <a:sym typeface="ITC Avant Garde Gothic Bold"/>
              </a:rPr>
              <a:t>OUR PROFESSIONAL TEAM </a:t>
            </a:r>
          </a:p>
        </p:txBody>
      </p:sp>
      <p:sp>
        <p:nvSpPr>
          <p:cNvPr name="TextBox 9" id="9"/>
          <p:cNvSpPr txBox="true"/>
          <p:nvPr/>
        </p:nvSpPr>
        <p:spPr>
          <a:xfrm rot="0">
            <a:off x="9523636" y="7616473"/>
            <a:ext cx="3798533" cy="540131"/>
          </a:xfrm>
          <a:prstGeom prst="rect">
            <a:avLst/>
          </a:prstGeom>
        </p:spPr>
        <p:txBody>
          <a:bodyPr anchor="t" rtlCol="false" tIns="0" lIns="0" bIns="0" rIns="0">
            <a:spAutoFit/>
          </a:bodyPr>
          <a:lstStyle/>
          <a:p>
            <a:pPr algn="ctr">
              <a:lnSpc>
                <a:spcPts val="4354"/>
              </a:lnSpc>
            </a:pPr>
            <a:r>
              <a:rPr lang="en-US" sz="3110">
                <a:solidFill>
                  <a:srgbClr val="FFFFFF"/>
                </a:solidFill>
                <a:latin typeface="Gotham Bold"/>
                <a:ea typeface="Gotham Bold"/>
                <a:cs typeface="Gotham Bold"/>
                <a:sym typeface="Gotham Bold"/>
              </a:rPr>
              <a:t>MOATASEM BAKA</a:t>
            </a:r>
          </a:p>
        </p:txBody>
      </p:sp>
      <p:sp>
        <p:nvSpPr>
          <p:cNvPr name="TextBox 10" id="10"/>
          <p:cNvSpPr txBox="true"/>
          <p:nvPr/>
        </p:nvSpPr>
        <p:spPr>
          <a:xfrm rot="0">
            <a:off x="4648156" y="7587563"/>
            <a:ext cx="4330146" cy="537076"/>
          </a:xfrm>
          <a:prstGeom prst="rect">
            <a:avLst/>
          </a:prstGeom>
        </p:spPr>
        <p:txBody>
          <a:bodyPr anchor="t" rtlCol="false" tIns="0" lIns="0" bIns="0" rIns="0">
            <a:spAutoFit/>
          </a:bodyPr>
          <a:lstStyle/>
          <a:p>
            <a:pPr algn="ctr">
              <a:lnSpc>
                <a:spcPts val="4351"/>
              </a:lnSpc>
            </a:pPr>
            <a:r>
              <a:rPr lang="en-US" sz="3108">
                <a:solidFill>
                  <a:srgbClr val="FFFFFF"/>
                </a:solidFill>
                <a:latin typeface="Gotham Bold"/>
                <a:ea typeface="Gotham Bold"/>
                <a:cs typeface="Gotham Bold"/>
                <a:sym typeface="Gotham Bold"/>
              </a:rPr>
              <a:t>YASEEN TAHER</a:t>
            </a:r>
          </a:p>
        </p:txBody>
      </p:sp>
      <p:sp>
        <p:nvSpPr>
          <p:cNvPr name="TextBox 11" id="11"/>
          <p:cNvSpPr txBox="true"/>
          <p:nvPr/>
        </p:nvSpPr>
        <p:spPr>
          <a:xfrm rot="0">
            <a:off x="13801767" y="7625998"/>
            <a:ext cx="4675043" cy="469732"/>
          </a:xfrm>
          <a:prstGeom prst="rect">
            <a:avLst/>
          </a:prstGeom>
        </p:spPr>
        <p:txBody>
          <a:bodyPr anchor="t" rtlCol="false" tIns="0" lIns="0" bIns="0" rIns="0">
            <a:spAutoFit/>
          </a:bodyPr>
          <a:lstStyle/>
          <a:p>
            <a:pPr algn="ctr">
              <a:lnSpc>
                <a:spcPts val="3817"/>
              </a:lnSpc>
            </a:pPr>
            <a:r>
              <a:rPr lang="en-US" sz="2726">
                <a:solidFill>
                  <a:srgbClr val="FFFFFF"/>
                </a:solidFill>
                <a:latin typeface="Gotham Bold"/>
                <a:ea typeface="Gotham Bold"/>
                <a:cs typeface="Gotham Bold"/>
                <a:sym typeface="Gotham Bold"/>
              </a:rPr>
              <a:t>MOHAMED OSMAN</a:t>
            </a:r>
          </a:p>
        </p:txBody>
      </p:sp>
      <p:sp>
        <p:nvSpPr>
          <p:cNvPr name="TextBox 12" id="12"/>
          <p:cNvSpPr txBox="true"/>
          <p:nvPr/>
        </p:nvSpPr>
        <p:spPr>
          <a:xfrm rot="0">
            <a:off x="262714" y="8168228"/>
            <a:ext cx="3722794" cy="505730"/>
          </a:xfrm>
          <a:prstGeom prst="rect">
            <a:avLst/>
          </a:prstGeom>
        </p:spPr>
        <p:txBody>
          <a:bodyPr anchor="t" rtlCol="false" tIns="0" lIns="0" bIns="0" rIns="0">
            <a:spAutoFit/>
          </a:bodyPr>
          <a:lstStyle/>
          <a:p>
            <a:pPr algn="ctr">
              <a:lnSpc>
                <a:spcPts val="4150"/>
              </a:lnSpc>
            </a:pPr>
            <a:r>
              <a:rPr lang="en-US" sz="2964">
                <a:solidFill>
                  <a:srgbClr val="FFFFFF"/>
                </a:solidFill>
                <a:latin typeface="Gotham"/>
                <a:ea typeface="Gotham"/>
                <a:cs typeface="Gotham"/>
                <a:sym typeface="Gotham"/>
              </a:rPr>
              <a:t>PRESENTER</a:t>
            </a:r>
          </a:p>
        </p:txBody>
      </p:sp>
      <p:sp>
        <p:nvSpPr>
          <p:cNvPr name="TextBox 13" id="13"/>
          <p:cNvSpPr txBox="true"/>
          <p:nvPr/>
        </p:nvSpPr>
        <p:spPr>
          <a:xfrm rot="0">
            <a:off x="4857510" y="8168228"/>
            <a:ext cx="3722794" cy="505730"/>
          </a:xfrm>
          <a:prstGeom prst="rect">
            <a:avLst/>
          </a:prstGeom>
        </p:spPr>
        <p:txBody>
          <a:bodyPr anchor="t" rtlCol="false" tIns="0" lIns="0" bIns="0" rIns="0">
            <a:spAutoFit/>
          </a:bodyPr>
          <a:lstStyle/>
          <a:p>
            <a:pPr algn="ctr">
              <a:lnSpc>
                <a:spcPts val="4150"/>
              </a:lnSpc>
            </a:pPr>
            <a:r>
              <a:rPr lang="en-US" sz="2964">
                <a:solidFill>
                  <a:srgbClr val="FFFFFF"/>
                </a:solidFill>
                <a:latin typeface="Gotham"/>
                <a:ea typeface="Gotham"/>
                <a:cs typeface="Gotham"/>
                <a:sym typeface="Gotham"/>
              </a:rPr>
              <a:t>LEADER</a:t>
            </a:r>
          </a:p>
        </p:txBody>
      </p:sp>
      <p:sp>
        <p:nvSpPr>
          <p:cNvPr name="TextBox 14" id="14"/>
          <p:cNvSpPr txBox="true"/>
          <p:nvPr/>
        </p:nvSpPr>
        <p:spPr>
          <a:xfrm rot="0">
            <a:off x="14264688" y="8099454"/>
            <a:ext cx="3722794" cy="505730"/>
          </a:xfrm>
          <a:prstGeom prst="rect">
            <a:avLst/>
          </a:prstGeom>
        </p:spPr>
        <p:txBody>
          <a:bodyPr anchor="t" rtlCol="false" tIns="0" lIns="0" bIns="0" rIns="0">
            <a:spAutoFit/>
          </a:bodyPr>
          <a:lstStyle/>
          <a:p>
            <a:pPr algn="ctr">
              <a:lnSpc>
                <a:spcPts val="4150"/>
              </a:lnSpc>
            </a:pPr>
            <a:r>
              <a:rPr lang="en-US" sz="2964">
                <a:solidFill>
                  <a:srgbClr val="FFFFFF"/>
                </a:solidFill>
                <a:latin typeface="Gotham"/>
                <a:ea typeface="Gotham"/>
                <a:cs typeface="Gotham"/>
                <a:sym typeface="Gotham"/>
              </a:rPr>
              <a:t>DEVELOPER</a:t>
            </a:r>
          </a:p>
        </p:txBody>
      </p:sp>
      <p:grpSp>
        <p:nvGrpSpPr>
          <p:cNvPr name="Group 15" id="15"/>
          <p:cNvGrpSpPr/>
          <p:nvPr/>
        </p:nvGrpSpPr>
        <p:grpSpPr>
          <a:xfrm rot="0">
            <a:off x="262714" y="3878472"/>
            <a:ext cx="3749201" cy="37492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7494" y="0"/>
                  </a:moveTo>
                  <a:lnTo>
                    <a:pt x="765306" y="0"/>
                  </a:lnTo>
                  <a:cubicBezTo>
                    <a:pt x="777902" y="0"/>
                    <a:pt x="789983" y="5004"/>
                    <a:pt x="798889" y="13911"/>
                  </a:cubicBezTo>
                  <a:cubicBezTo>
                    <a:pt x="807796" y="22817"/>
                    <a:pt x="812800" y="34898"/>
                    <a:pt x="812800" y="47494"/>
                  </a:cubicBezTo>
                  <a:lnTo>
                    <a:pt x="812800" y="765306"/>
                  </a:lnTo>
                  <a:cubicBezTo>
                    <a:pt x="812800" y="777902"/>
                    <a:pt x="807796" y="789983"/>
                    <a:pt x="798889" y="798889"/>
                  </a:cubicBezTo>
                  <a:cubicBezTo>
                    <a:pt x="789983" y="807796"/>
                    <a:pt x="777902" y="812800"/>
                    <a:pt x="765306" y="812800"/>
                  </a:cubicBezTo>
                  <a:lnTo>
                    <a:pt x="47494" y="812800"/>
                  </a:lnTo>
                  <a:cubicBezTo>
                    <a:pt x="34898" y="812800"/>
                    <a:pt x="22817" y="807796"/>
                    <a:pt x="13911" y="798889"/>
                  </a:cubicBezTo>
                  <a:cubicBezTo>
                    <a:pt x="5004" y="789983"/>
                    <a:pt x="0" y="777902"/>
                    <a:pt x="0" y="765306"/>
                  </a:cubicBezTo>
                  <a:lnTo>
                    <a:pt x="0" y="47494"/>
                  </a:lnTo>
                  <a:cubicBezTo>
                    <a:pt x="0" y="34898"/>
                    <a:pt x="5004" y="22817"/>
                    <a:pt x="13911" y="13911"/>
                  </a:cubicBezTo>
                  <a:cubicBezTo>
                    <a:pt x="22817" y="5004"/>
                    <a:pt x="34898" y="0"/>
                    <a:pt x="47494" y="0"/>
                  </a:cubicBezTo>
                  <a:close/>
                </a:path>
              </a:pathLst>
            </a:custGeom>
            <a:blipFill>
              <a:blip r:embed="rId5"/>
              <a:stretch>
                <a:fillRect l="0" t="-16747" r="0" b="-16747"/>
              </a:stretch>
            </a:blipFill>
          </p:spPr>
        </p:sp>
      </p:grpSp>
      <p:sp>
        <p:nvSpPr>
          <p:cNvPr name="TextBox 17" id="17"/>
          <p:cNvSpPr txBox="true"/>
          <p:nvPr/>
        </p:nvSpPr>
        <p:spPr>
          <a:xfrm rot="0">
            <a:off x="102722" y="7558653"/>
            <a:ext cx="4069183" cy="537076"/>
          </a:xfrm>
          <a:prstGeom prst="rect">
            <a:avLst/>
          </a:prstGeom>
        </p:spPr>
        <p:txBody>
          <a:bodyPr anchor="t" rtlCol="false" tIns="0" lIns="0" bIns="0" rIns="0">
            <a:spAutoFit/>
          </a:bodyPr>
          <a:lstStyle/>
          <a:p>
            <a:pPr algn="ctr">
              <a:lnSpc>
                <a:spcPts val="4351"/>
              </a:lnSpc>
            </a:pPr>
            <a:r>
              <a:rPr lang="en-US" sz="3108">
                <a:solidFill>
                  <a:srgbClr val="FFFFFF"/>
                </a:solidFill>
                <a:latin typeface="Gotham Bold"/>
                <a:ea typeface="Gotham Bold"/>
                <a:cs typeface="Gotham Bold"/>
                <a:sym typeface="Gotham Bold"/>
              </a:rPr>
              <a:t>EKRAMY EL-ARABY</a:t>
            </a:r>
          </a:p>
        </p:txBody>
      </p:sp>
      <p:sp>
        <p:nvSpPr>
          <p:cNvPr name="TextBox 18" id="18"/>
          <p:cNvSpPr txBox="true"/>
          <p:nvPr/>
        </p:nvSpPr>
        <p:spPr>
          <a:xfrm rot="0">
            <a:off x="9561379" y="8099454"/>
            <a:ext cx="3722794" cy="505730"/>
          </a:xfrm>
          <a:prstGeom prst="rect">
            <a:avLst/>
          </a:prstGeom>
        </p:spPr>
        <p:txBody>
          <a:bodyPr anchor="t" rtlCol="false" tIns="0" lIns="0" bIns="0" rIns="0">
            <a:spAutoFit/>
          </a:bodyPr>
          <a:lstStyle/>
          <a:p>
            <a:pPr algn="ctr">
              <a:lnSpc>
                <a:spcPts val="4150"/>
              </a:lnSpc>
            </a:pPr>
            <a:r>
              <a:rPr lang="en-US" sz="2964">
                <a:solidFill>
                  <a:srgbClr val="FFFFFF"/>
                </a:solidFill>
                <a:latin typeface="Gotham"/>
                <a:ea typeface="Gotham"/>
                <a:cs typeface="Gotham"/>
                <a:sym typeface="Gotham"/>
              </a:rPr>
              <a:t>DEVELOPER</a:t>
            </a:r>
          </a:p>
        </p:txBody>
      </p:sp>
      <p:grpSp>
        <p:nvGrpSpPr>
          <p:cNvPr name="Group 19" id="19"/>
          <p:cNvGrpSpPr/>
          <p:nvPr/>
        </p:nvGrpSpPr>
        <p:grpSpPr>
          <a:xfrm rot="0">
            <a:off x="716086" y="608912"/>
            <a:ext cx="3386736" cy="419788"/>
            <a:chOff x="0" y="0"/>
            <a:chExt cx="4515648" cy="559717"/>
          </a:xfrm>
        </p:grpSpPr>
        <p:sp>
          <p:nvSpPr>
            <p:cNvPr name="Freeform 20" id="20"/>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22" id="22"/>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
        <p:nvSpPr>
          <p:cNvPr name="TextBox 23" id="23"/>
          <p:cNvSpPr txBox="true"/>
          <p:nvPr/>
        </p:nvSpPr>
        <p:spPr>
          <a:xfrm rot="0">
            <a:off x="262714" y="8616808"/>
            <a:ext cx="3722794" cy="505841"/>
          </a:xfrm>
          <a:prstGeom prst="rect">
            <a:avLst/>
          </a:prstGeom>
        </p:spPr>
        <p:txBody>
          <a:bodyPr anchor="t" rtlCol="false" tIns="0" lIns="0" bIns="0" rIns="0">
            <a:spAutoFit/>
          </a:bodyPr>
          <a:lstStyle/>
          <a:p>
            <a:pPr algn="ctr">
              <a:lnSpc>
                <a:spcPts val="4144"/>
              </a:lnSpc>
              <a:spcBef>
                <a:spcPct val="0"/>
              </a:spcBef>
            </a:pPr>
            <a:r>
              <a:rPr lang="en-US" sz="2960">
                <a:solidFill>
                  <a:srgbClr val="FFFFFF"/>
                </a:solidFill>
                <a:latin typeface="Gotham"/>
                <a:ea typeface="Gotham"/>
                <a:cs typeface="Gotham"/>
                <a:sym typeface="Gotham"/>
              </a:rPr>
              <a:t>&amp; DESIGNER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sp>
        <p:nvSpPr>
          <p:cNvPr name="TextBox 2" id="2"/>
          <p:cNvSpPr txBox="true"/>
          <p:nvPr/>
        </p:nvSpPr>
        <p:spPr>
          <a:xfrm rot="0">
            <a:off x="305720" y="3523132"/>
            <a:ext cx="9589329" cy="1620368"/>
          </a:xfrm>
          <a:prstGeom prst="rect">
            <a:avLst/>
          </a:prstGeom>
        </p:spPr>
        <p:txBody>
          <a:bodyPr anchor="t" rtlCol="false" tIns="0" lIns="0" bIns="0" rIns="0">
            <a:spAutoFit/>
          </a:bodyPr>
          <a:lstStyle/>
          <a:p>
            <a:pPr algn="l">
              <a:lnSpc>
                <a:spcPts val="11919"/>
              </a:lnSpc>
            </a:pPr>
            <a:r>
              <a:rPr lang="en-US" sz="8514">
                <a:solidFill>
                  <a:srgbClr val="FFFFFF"/>
                </a:solidFill>
                <a:latin typeface="ITC Avant Garde Gothic Bold"/>
                <a:ea typeface="ITC Avant Garde Gothic Bold"/>
                <a:cs typeface="ITC Avant Garde Gothic Bold"/>
                <a:sym typeface="ITC Avant Garde Gothic Bold"/>
              </a:rPr>
              <a:t>OUR GOAL IS</a:t>
            </a:r>
          </a:p>
        </p:txBody>
      </p:sp>
      <p:sp>
        <p:nvSpPr>
          <p:cNvPr name="TextBox 3" id="3"/>
          <p:cNvSpPr txBox="true"/>
          <p:nvPr/>
        </p:nvSpPr>
        <p:spPr>
          <a:xfrm rot="0">
            <a:off x="305720" y="5086350"/>
            <a:ext cx="9240364" cy="3667127"/>
          </a:xfrm>
          <a:prstGeom prst="rect">
            <a:avLst/>
          </a:prstGeom>
        </p:spPr>
        <p:txBody>
          <a:bodyPr anchor="t" rtlCol="false" tIns="0" lIns="0" bIns="0" rIns="0">
            <a:spAutoFit/>
          </a:bodyPr>
          <a:lstStyle/>
          <a:p>
            <a:pPr algn="l" marL="0" indent="0" lvl="0">
              <a:lnSpc>
                <a:spcPts val="3703"/>
              </a:lnSpc>
              <a:spcBef>
                <a:spcPct val="0"/>
              </a:spcBef>
            </a:pPr>
            <a:r>
              <a:rPr lang="en-US" sz="2645">
                <a:solidFill>
                  <a:srgbClr val="FFFFFF"/>
                </a:solidFill>
                <a:latin typeface="Gotham"/>
                <a:ea typeface="Gotham"/>
                <a:cs typeface="Gotham"/>
                <a:sym typeface="Gotham"/>
              </a:rPr>
              <a:t>Create an app to assist users in breaking bad habits and staying dedicated. The app will offer AI assistance, customized reminders, tracking progress, logging habits, engaging challenges, and a social feature for community backing. Emphasizing a user-friendly interface, data protection, and nurturing a helpful atmosphere. The goal of the app is to be a companion for personal development and enduring achievement.</a:t>
            </a:r>
          </a:p>
        </p:txBody>
      </p:sp>
      <p:sp>
        <p:nvSpPr>
          <p:cNvPr name="Freeform 4" id="4"/>
          <p:cNvSpPr/>
          <p:nvPr/>
        </p:nvSpPr>
        <p:spPr>
          <a:xfrm flipH="false" flipV="false" rot="0">
            <a:off x="6722155" y="2356102"/>
            <a:ext cx="13507375" cy="7930898"/>
          </a:xfrm>
          <a:custGeom>
            <a:avLst/>
            <a:gdLst/>
            <a:ahLst/>
            <a:cxnLst/>
            <a:rect r="r" b="b" t="t" l="l"/>
            <a:pathLst>
              <a:path h="7930898" w="13507375">
                <a:moveTo>
                  <a:pt x="0" y="0"/>
                </a:moveTo>
                <a:lnTo>
                  <a:pt x="13507375" y="0"/>
                </a:lnTo>
                <a:lnTo>
                  <a:pt x="13507375" y="7930898"/>
                </a:lnTo>
                <a:lnTo>
                  <a:pt x="0" y="7930898"/>
                </a:lnTo>
                <a:lnTo>
                  <a:pt x="0" y="0"/>
                </a:lnTo>
                <a:close/>
              </a:path>
            </a:pathLst>
          </a:custGeom>
          <a:blipFill>
            <a:blip r:embed="rId2"/>
            <a:stretch>
              <a:fillRect l="0" t="0" r="-3009" b="0"/>
            </a:stretch>
          </a:blipFill>
        </p:spPr>
      </p:sp>
      <p:grpSp>
        <p:nvGrpSpPr>
          <p:cNvPr name="Group 5" id="5"/>
          <p:cNvGrpSpPr/>
          <p:nvPr/>
        </p:nvGrpSpPr>
        <p:grpSpPr>
          <a:xfrm rot="0">
            <a:off x="734784" y="608912"/>
            <a:ext cx="3386736" cy="419788"/>
            <a:chOff x="0" y="0"/>
            <a:chExt cx="4515648" cy="559717"/>
          </a:xfrm>
        </p:grpSpPr>
        <p:sp>
          <p:nvSpPr>
            <p:cNvPr name="Freeform 6" id="6"/>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8" id="8"/>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5F2C"/>
        </a:solidFill>
      </p:bgPr>
    </p:bg>
    <p:spTree>
      <p:nvGrpSpPr>
        <p:cNvPr id="1" name=""/>
        <p:cNvGrpSpPr/>
        <p:nvPr/>
      </p:nvGrpSpPr>
      <p:grpSpPr>
        <a:xfrm>
          <a:off x="0" y="0"/>
          <a:ext cx="0" cy="0"/>
          <a:chOff x="0" y="0"/>
          <a:chExt cx="0" cy="0"/>
        </a:xfrm>
      </p:grpSpPr>
      <p:grpSp>
        <p:nvGrpSpPr>
          <p:cNvPr name="Group 2" id="2"/>
          <p:cNvGrpSpPr/>
          <p:nvPr/>
        </p:nvGrpSpPr>
        <p:grpSpPr>
          <a:xfrm rot="0">
            <a:off x="8623262" y="1996325"/>
            <a:ext cx="1041476" cy="47625"/>
            <a:chOff x="0" y="0"/>
            <a:chExt cx="274298" cy="12543"/>
          </a:xfrm>
        </p:grpSpPr>
        <p:sp>
          <p:nvSpPr>
            <p:cNvPr name="Freeform 3" id="3"/>
            <p:cNvSpPr/>
            <p:nvPr/>
          </p:nvSpPr>
          <p:spPr>
            <a:xfrm flipH="false" flipV="false" rot="0">
              <a:off x="0" y="0"/>
              <a:ext cx="274298" cy="12543"/>
            </a:xfrm>
            <a:custGeom>
              <a:avLst/>
              <a:gdLst/>
              <a:ahLst/>
              <a:cxnLst/>
              <a:rect r="r" b="b" t="t" l="l"/>
              <a:pathLst>
                <a:path h="12543" w="274298">
                  <a:moveTo>
                    <a:pt x="6272" y="0"/>
                  </a:moveTo>
                  <a:lnTo>
                    <a:pt x="268026" y="0"/>
                  </a:lnTo>
                  <a:cubicBezTo>
                    <a:pt x="269690" y="0"/>
                    <a:pt x="271285" y="661"/>
                    <a:pt x="272461" y="1837"/>
                  </a:cubicBezTo>
                  <a:cubicBezTo>
                    <a:pt x="273637" y="3013"/>
                    <a:pt x="274298" y="4608"/>
                    <a:pt x="274298" y="6272"/>
                  </a:cubicBezTo>
                  <a:lnTo>
                    <a:pt x="274298" y="6272"/>
                  </a:lnTo>
                  <a:cubicBezTo>
                    <a:pt x="274298" y="7935"/>
                    <a:pt x="273637" y="9530"/>
                    <a:pt x="272461" y="10706"/>
                  </a:cubicBezTo>
                  <a:cubicBezTo>
                    <a:pt x="271285" y="11882"/>
                    <a:pt x="269690" y="12543"/>
                    <a:pt x="26802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529CE8"/>
            </a:solidFill>
          </p:spPr>
        </p:sp>
        <p:sp>
          <p:nvSpPr>
            <p:cNvPr name="TextBox 4" id="4"/>
            <p:cNvSpPr txBox="true"/>
            <p:nvPr/>
          </p:nvSpPr>
          <p:spPr>
            <a:xfrm>
              <a:off x="0" y="-38100"/>
              <a:ext cx="274298" cy="506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1433" y="3279893"/>
            <a:ext cx="881712" cy="882611"/>
            <a:chOff x="0" y="0"/>
            <a:chExt cx="811972" cy="812800"/>
          </a:xfrm>
        </p:grpSpPr>
        <p:sp>
          <p:nvSpPr>
            <p:cNvPr name="Freeform 6" id="6"/>
            <p:cNvSpPr/>
            <p:nvPr/>
          </p:nvSpPr>
          <p:spPr>
            <a:xfrm flipH="false" flipV="false" rot="0">
              <a:off x="0" y="0"/>
              <a:ext cx="811972" cy="812800"/>
            </a:xfrm>
            <a:custGeom>
              <a:avLst/>
              <a:gdLst/>
              <a:ahLst/>
              <a:cxnLst/>
              <a:rect r="r" b="b" t="t" l="l"/>
              <a:pathLst>
                <a:path h="812800" w="811972">
                  <a:moveTo>
                    <a:pt x="405986" y="0"/>
                  </a:moveTo>
                  <a:cubicBezTo>
                    <a:pt x="181766" y="0"/>
                    <a:pt x="0" y="181951"/>
                    <a:pt x="0" y="406400"/>
                  </a:cubicBezTo>
                  <a:cubicBezTo>
                    <a:pt x="0" y="630849"/>
                    <a:pt x="181766" y="812800"/>
                    <a:pt x="405986" y="812800"/>
                  </a:cubicBezTo>
                  <a:cubicBezTo>
                    <a:pt x="630206" y="812800"/>
                    <a:pt x="811972" y="630849"/>
                    <a:pt x="811972" y="406400"/>
                  </a:cubicBezTo>
                  <a:cubicBezTo>
                    <a:pt x="811972" y="181951"/>
                    <a:pt x="630206" y="0"/>
                    <a:pt x="405986" y="0"/>
                  </a:cubicBezTo>
                  <a:close/>
                </a:path>
              </a:pathLst>
            </a:custGeom>
            <a:solidFill>
              <a:srgbClr val="529CE8"/>
            </a:solidFill>
          </p:spPr>
        </p:sp>
        <p:sp>
          <p:nvSpPr>
            <p:cNvPr name="TextBox 7" id="7"/>
            <p:cNvSpPr txBox="true"/>
            <p:nvPr/>
          </p:nvSpPr>
          <p:spPr>
            <a:xfrm>
              <a:off x="76122" y="28575"/>
              <a:ext cx="659727"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6529839" y="3279893"/>
            <a:ext cx="881712" cy="882611"/>
            <a:chOff x="0" y="0"/>
            <a:chExt cx="811972" cy="812800"/>
          </a:xfrm>
        </p:grpSpPr>
        <p:sp>
          <p:nvSpPr>
            <p:cNvPr name="Freeform 9" id="9"/>
            <p:cNvSpPr/>
            <p:nvPr/>
          </p:nvSpPr>
          <p:spPr>
            <a:xfrm flipH="false" flipV="false" rot="0">
              <a:off x="0" y="0"/>
              <a:ext cx="811972" cy="812800"/>
            </a:xfrm>
            <a:custGeom>
              <a:avLst/>
              <a:gdLst/>
              <a:ahLst/>
              <a:cxnLst/>
              <a:rect r="r" b="b" t="t" l="l"/>
              <a:pathLst>
                <a:path h="812800" w="811972">
                  <a:moveTo>
                    <a:pt x="405986" y="0"/>
                  </a:moveTo>
                  <a:cubicBezTo>
                    <a:pt x="181766" y="0"/>
                    <a:pt x="0" y="181951"/>
                    <a:pt x="0" y="406400"/>
                  </a:cubicBezTo>
                  <a:cubicBezTo>
                    <a:pt x="0" y="630849"/>
                    <a:pt x="181766" y="812800"/>
                    <a:pt x="405986" y="812800"/>
                  </a:cubicBezTo>
                  <a:cubicBezTo>
                    <a:pt x="630206" y="812800"/>
                    <a:pt x="811972" y="630849"/>
                    <a:pt x="811972" y="406400"/>
                  </a:cubicBezTo>
                  <a:cubicBezTo>
                    <a:pt x="811972" y="181951"/>
                    <a:pt x="630206" y="0"/>
                    <a:pt x="405986" y="0"/>
                  </a:cubicBezTo>
                  <a:close/>
                </a:path>
              </a:pathLst>
            </a:custGeom>
            <a:solidFill>
              <a:srgbClr val="529CE8"/>
            </a:solidFill>
          </p:spPr>
        </p:sp>
        <p:sp>
          <p:nvSpPr>
            <p:cNvPr name="TextBox 10" id="10"/>
            <p:cNvSpPr txBox="true"/>
            <p:nvPr/>
          </p:nvSpPr>
          <p:spPr>
            <a:xfrm>
              <a:off x="76122" y="28575"/>
              <a:ext cx="659727"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2551671" y="3279893"/>
            <a:ext cx="881712" cy="882611"/>
            <a:chOff x="0" y="0"/>
            <a:chExt cx="811972" cy="812800"/>
          </a:xfrm>
        </p:grpSpPr>
        <p:sp>
          <p:nvSpPr>
            <p:cNvPr name="Freeform 12" id="12"/>
            <p:cNvSpPr/>
            <p:nvPr/>
          </p:nvSpPr>
          <p:spPr>
            <a:xfrm flipH="false" flipV="false" rot="0">
              <a:off x="0" y="0"/>
              <a:ext cx="811972" cy="812800"/>
            </a:xfrm>
            <a:custGeom>
              <a:avLst/>
              <a:gdLst/>
              <a:ahLst/>
              <a:cxnLst/>
              <a:rect r="r" b="b" t="t" l="l"/>
              <a:pathLst>
                <a:path h="812800" w="811972">
                  <a:moveTo>
                    <a:pt x="405986" y="0"/>
                  </a:moveTo>
                  <a:cubicBezTo>
                    <a:pt x="181766" y="0"/>
                    <a:pt x="0" y="181951"/>
                    <a:pt x="0" y="406400"/>
                  </a:cubicBezTo>
                  <a:cubicBezTo>
                    <a:pt x="0" y="630849"/>
                    <a:pt x="181766" y="812800"/>
                    <a:pt x="405986" y="812800"/>
                  </a:cubicBezTo>
                  <a:cubicBezTo>
                    <a:pt x="630206" y="812800"/>
                    <a:pt x="811972" y="630849"/>
                    <a:pt x="811972" y="406400"/>
                  </a:cubicBezTo>
                  <a:cubicBezTo>
                    <a:pt x="811972" y="181951"/>
                    <a:pt x="630206" y="0"/>
                    <a:pt x="405986" y="0"/>
                  </a:cubicBezTo>
                  <a:close/>
                </a:path>
              </a:pathLst>
            </a:custGeom>
            <a:solidFill>
              <a:srgbClr val="529CE8"/>
            </a:solidFill>
          </p:spPr>
        </p:sp>
        <p:sp>
          <p:nvSpPr>
            <p:cNvPr name="TextBox 13" id="13"/>
            <p:cNvSpPr txBox="true"/>
            <p:nvPr/>
          </p:nvSpPr>
          <p:spPr>
            <a:xfrm>
              <a:off x="76122" y="28575"/>
              <a:ext cx="659727" cy="708025"/>
            </a:xfrm>
            <a:prstGeom prst="rect">
              <a:avLst/>
            </a:prstGeom>
          </p:spPr>
          <p:txBody>
            <a:bodyPr anchor="ctr" rtlCol="false" tIns="50800" lIns="50800" bIns="50800" rIns="50800"/>
            <a:lstStyle/>
            <a:p>
              <a:pPr algn="ctr">
                <a:lnSpc>
                  <a:spcPts val="2239"/>
                </a:lnSpc>
              </a:pPr>
            </a:p>
          </p:txBody>
        </p:sp>
      </p:grpSp>
      <p:sp>
        <p:nvSpPr>
          <p:cNvPr name="Freeform 14" id="14"/>
          <p:cNvSpPr/>
          <p:nvPr/>
        </p:nvSpPr>
        <p:spPr>
          <a:xfrm flipH="false" flipV="false" rot="0">
            <a:off x="2175570" y="3439411"/>
            <a:ext cx="3113949" cy="2581747"/>
          </a:xfrm>
          <a:custGeom>
            <a:avLst/>
            <a:gdLst/>
            <a:ahLst/>
            <a:cxnLst/>
            <a:rect r="r" b="b" t="t" l="l"/>
            <a:pathLst>
              <a:path h="2581747" w="3113949">
                <a:moveTo>
                  <a:pt x="0" y="0"/>
                </a:moveTo>
                <a:lnTo>
                  <a:pt x="3113949" y="0"/>
                </a:lnTo>
                <a:lnTo>
                  <a:pt x="3113949" y="2581747"/>
                </a:lnTo>
                <a:lnTo>
                  <a:pt x="0" y="2581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8070578" y="3546301"/>
            <a:ext cx="2581747" cy="2581747"/>
          </a:xfrm>
          <a:custGeom>
            <a:avLst/>
            <a:gdLst/>
            <a:ahLst/>
            <a:cxnLst/>
            <a:rect r="r" b="b" t="t" l="l"/>
            <a:pathLst>
              <a:path h="2581747" w="2581747">
                <a:moveTo>
                  <a:pt x="0" y="0"/>
                </a:moveTo>
                <a:lnTo>
                  <a:pt x="2581746" y="0"/>
                </a:lnTo>
                <a:lnTo>
                  <a:pt x="2581746" y="2581747"/>
                </a:lnTo>
                <a:lnTo>
                  <a:pt x="0" y="2581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433383" y="3546301"/>
            <a:ext cx="2337809" cy="2724142"/>
          </a:xfrm>
          <a:custGeom>
            <a:avLst/>
            <a:gdLst/>
            <a:ahLst/>
            <a:cxnLst/>
            <a:rect r="r" b="b" t="t" l="l"/>
            <a:pathLst>
              <a:path h="2724142" w="2337809">
                <a:moveTo>
                  <a:pt x="0" y="0"/>
                </a:moveTo>
                <a:lnTo>
                  <a:pt x="2337809" y="0"/>
                </a:lnTo>
                <a:lnTo>
                  <a:pt x="2337809" y="2724142"/>
                </a:lnTo>
                <a:lnTo>
                  <a:pt x="0" y="2724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5482573" y="990600"/>
            <a:ext cx="7322853" cy="731752"/>
          </a:xfrm>
          <a:prstGeom prst="rect">
            <a:avLst/>
          </a:prstGeom>
        </p:spPr>
        <p:txBody>
          <a:bodyPr anchor="t" rtlCol="false" tIns="0" lIns="0" bIns="0" rIns="0">
            <a:spAutoFit/>
          </a:bodyPr>
          <a:lstStyle/>
          <a:p>
            <a:pPr algn="ctr">
              <a:lnSpc>
                <a:spcPts val="5336"/>
              </a:lnSpc>
            </a:pPr>
            <a:r>
              <a:rPr lang="en-US" sz="4560">
                <a:solidFill>
                  <a:srgbClr val="FFFFFF"/>
                </a:solidFill>
                <a:latin typeface="Poppins Bold"/>
                <a:ea typeface="Poppins Bold"/>
                <a:cs typeface="Poppins Bold"/>
                <a:sym typeface="Poppins Bold"/>
              </a:rPr>
              <a:t>Application Features</a:t>
            </a:r>
          </a:p>
        </p:txBody>
      </p:sp>
      <p:sp>
        <p:nvSpPr>
          <p:cNvPr name="TextBox 18" id="18"/>
          <p:cNvSpPr txBox="true"/>
          <p:nvPr/>
        </p:nvSpPr>
        <p:spPr>
          <a:xfrm rot="0">
            <a:off x="1028700" y="3508201"/>
            <a:ext cx="645409" cy="387895"/>
          </a:xfrm>
          <a:prstGeom prst="rect">
            <a:avLst/>
          </a:prstGeom>
        </p:spPr>
        <p:txBody>
          <a:bodyPr anchor="t" rtlCol="false" tIns="0" lIns="0" bIns="0" rIns="0">
            <a:spAutoFit/>
          </a:bodyPr>
          <a:lstStyle/>
          <a:p>
            <a:pPr algn="ctr">
              <a:lnSpc>
                <a:spcPts val="3281"/>
              </a:lnSpc>
              <a:spcBef>
                <a:spcPct val="0"/>
              </a:spcBef>
            </a:pPr>
            <a:r>
              <a:rPr lang="en-US" sz="2344">
                <a:solidFill>
                  <a:srgbClr val="FFFFFF"/>
                </a:solidFill>
                <a:latin typeface="Open Sans Bold"/>
                <a:ea typeface="Open Sans Bold"/>
                <a:cs typeface="Open Sans Bold"/>
                <a:sym typeface="Open Sans Bold"/>
              </a:rPr>
              <a:t>01</a:t>
            </a:r>
          </a:p>
        </p:txBody>
      </p:sp>
      <p:sp>
        <p:nvSpPr>
          <p:cNvPr name="TextBox 19" id="19"/>
          <p:cNvSpPr txBox="true"/>
          <p:nvPr/>
        </p:nvSpPr>
        <p:spPr>
          <a:xfrm rot="0">
            <a:off x="6647990" y="3508201"/>
            <a:ext cx="645409" cy="387895"/>
          </a:xfrm>
          <a:prstGeom prst="rect">
            <a:avLst/>
          </a:prstGeom>
        </p:spPr>
        <p:txBody>
          <a:bodyPr anchor="t" rtlCol="false" tIns="0" lIns="0" bIns="0" rIns="0">
            <a:spAutoFit/>
          </a:bodyPr>
          <a:lstStyle/>
          <a:p>
            <a:pPr algn="ctr">
              <a:lnSpc>
                <a:spcPts val="3281"/>
              </a:lnSpc>
              <a:spcBef>
                <a:spcPct val="0"/>
              </a:spcBef>
            </a:pPr>
            <a:r>
              <a:rPr lang="en-US" sz="2344">
                <a:solidFill>
                  <a:srgbClr val="FFFFFF"/>
                </a:solidFill>
                <a:latin typeface="Open Sans Bold"/>
                <a:ea typeface="Open Sans Bold"/>
                <a:cs typeface="Open Sans Bold"/>
                <a:sym typeface="Open Sans Bold"/>
              </a:rPr>
              <a:t>02</a:t>
            </a:r>
          </a:p>
        </p:txBody>
      </p:sp>
      <p:sp>
        <p:nvSpPr>
          <p:cNvPr name="TextBox 20" id="20"/>
          <p:cNvSpPr txBox="true"/>
          <p:nvPr/>
        </p:nvSpPr>
        <p:spPr>
          <a:xfrm rot="0">
            <a:off x="12669822" y="3508201"/>
            <a:ext cx="645409" cy="387895"/>
          </a:xfrm>
          <a:prstGeom prst="rect">
            <a:avLst/>
          </a:prstGeom>
        </p:spPr>
        <p:txBody>
          <a:bodyPr anchor="t" rtlCol="false" tIns="0" lIns="0" bIns="0" rIns="0">
            <a:spAutoFit/>
          </a:bodyPr>
          <a:lstStyle/>
          <a:p>
            <a:pPr algn="ctr">
              <a:lnSpc>
                <a:spcPts val="3281"/>
              </a:lnSpc>
              <a:spcBef>
                <a:spcPct val="0"/>
              </a:spcBef>
            </a:pPr>
            <a:r>
              <a:rPr lang="en-US" sz="2344">
                <a:solidFill>
                  <a:srgbClr val="FFFFFF"/>
                </a:solidFill>
                <a:latin typeface="Open Sans Bold"/>
                <a:ea typeface="Open Sans Bold"/>
                <a:cs typeface="Open Sans Bold"/>
                <a:sym typeface="Open Sans Bold"/>
              </a:rPr>
              <a:t>03</a:t>
            </a:r>
          </a:p>
        </p:txBody>
      </p:sp>
      <p:sp>
        <p:nvSpPr>
          <p:cNvPr name="TextBox 21" id="21"/>
          <p:cNvSpPr txBox="true"/>
          <p:nvPr/>
        </p:nvSpPr>
        <p:spPr>
          <a:xfrm rot="0">
            <a:off x="303813" y="2104989"/>
            <a:ext cx="7322853" cy="731752"/>
          </a:xfrm>
          <a:prstGeom prst="rect">
            <a:avLst/>
          </a:prstGeom>
        </p:spPr>
        <p:txBody>
          <a:bodyPr anchor="t" rtlCol="false" tIns="0" lIns="0" bIns="0" rIns="0">
            <a:spAutoFit/>
          </a:bodyPr>
          <a:lstStyle/>
          <a:p>
            <a:pPr algn="ctr">
              <a:lnSpc>
                <a:spcPts val="5336"/>
              </a:lnSpc>
            </a:pPr>
          </a:p>
        </p:txBody>
      </p:sp>
      <p:sp>
        <p:nvSpPr>
          <p:cNvPr name="TextBox 22" id="22"/>
          <p:cNvSpPr txBox="true"/>
          <p:nvPr/>
        </p:nvSpPr>
        <p:spPr>
          <a:xfrm rot="0">
            <a:off x="1478389" y="6404753"/>
            <a:ext cx="4508311" cy="1067068"/>
          </a:xfrm>
          <a:prstGeom prst="rect">
            <a:avLst/>
          </a:prstGeom>
        </p:spPr>
        <p:txBody>
          <a:bodyPr anchor="t" rtlCol="false" tIns="0" lIns="0" bIns="0" rIns="0">
            <a:spAutoFit/>
          </a:bodyPr>
          <a:lstStyle/>
          <a:p>
            <a:pPr algn="l">
              <a:lnSpc>
                <a:spcPts val="7860"/>
              </a:lnSpc>
            </a:pPr>
            <a:r>
              <a:rPr lang="en-US" sz="5614">
                <a:solidFill>
                  <a:srgbClr val="FFFFFF"/>
                </a:solidFill>
                <a:latin typeface="ITC Avant Garde Gothic Bold"/>
                <a:ea typeface="ITC Avant Garde Gothic Bold"/>
                <a:cs typeface="ITC Avant Garde Gothic Bold"/>
                <a:sym typeface="ITC Avant Garde Gothic Bold"/>
              </a:rPr>
              <a:t>CASH BACK</a:t>
            </a:r>
          </a:p>
        </p:txBody>
      </p:sp>
      <p:sp>
        <p:nvSpPr>
          <p:cNvPr name="TextBox 23" id="23"/>
          <p:cNvSpPr txBox="true"/>
          <p:nvPr/>
        </p:nvSpPr>
        <p:spPr>
          <a:xfrm rot="0">
            <a:off x="6647990" y="6404753"/>
            <a:ext cx="5449375" cy="1067068"/>
          </a:xfrm>
          <a:prstGeom prst="rect">
            <a:avLst/>
          </a:prstGeom>
        </p:spPr>
        <p:txBody>
          <a:bodyPr anchor="t" rtlCol="false" tIns="0" lIns="0" bIns="0" rIns="0">
            <a:spAutoFit/>
          </a:bodyPr>
          <a:lstStyle/>
          <a:p>
            <a:pPr algn="l">
              <a:lnSpc>
                <a:spcPts val="7860"/>
              </a:lnSpc>
            </a:pPr>
            <a:r>
              <a:rPr lang="en-US" sz="5614">
                <a:solidFill>
                  <a:srgbClr val="FFFFFF"/>
                </a:solidFill>
                <a:latin typeface="ITC Avant Garde Gothic Bold"/>
                <a:ea typeface="ITC Avant Garde Gothic Bold"/>
                <a:cs typeface="ITC Avant Garde Gothic Bold"/>
                <a:sym typeface="ITC Avant Garde Gothic Bold"/>
              </a:rPr>
              <a:t>AI VALIDATION</a:t>
            </a:r>
          </a:p>
        </p:txBody>
      </p:sp>
      <p:sp>
        <p:nvSpPr>
          <p:cNvPr name="TextBox 24" id="24"/>
          <p:cNvSpPr txBox="true"/>
          <p:nvPr/>
        </p:nvSpPr>
        <p:spPr>
          <a:xfrm rot="0">
            <a:off x="12805427" y="6404753"/>
            <a:ext cx="4289437" cy="1067068"/>
          </a:xfrm>
          <a:prstGeom prst="rect">
            <a:avLst/>
          </a:prstGeom>
        </p:spPr>
        <p:txBody>
          <a:bodyPr anchor="t" rtlCol="false" tIns="0" lIns="0" bIns="0" rIns="0">
            <a:spAutoFit/>
          </a:bodyPr>
          <a:lstStyle/>
          <a:p>
            <a:pPr algn="l">
              <a:lnSpc>
                <a:spcPts val="7860"/>
              </a:lnSpc>
            </a:pPr>
            <a:r>
              <a:rPr lang="en-US" sz="5614">
                <a:solidFill>
                  <a:srgbClr val="FFFFFF"/>
                </a:solidFill>
                <a:latin typeface="ITC Avant Garde Gothic Bold"/>
                <a:ea typeface="ITC Avant Garde Gothic Bold"/>
                <a:cs typeface="ITC Avant Garde Gothic Bold"/>
                <a:sym typeface="ITC Avant Garde Gothic Bold"/>
              </a:rPr>
              <a:t>REMINDERS</a:t>
            </a:r>
          </a:p>
        </p:txBody>
      </p:sp>
      <p:grpSp>
        <p:nvGrpSpPr>
          <p:cNvPr name="Group 25" id="25"/>
          <p:cNvGrpSpPr/>
          <p:nvPr/>
        </p:nvGrpSpPr>
        <p:grpSpPr>
          <a:xfrm rot="0">
            <a:off x="684816" y="608912"/>
            <a:ext cx="3386736" cy="419788"/>
            <a:chOff x="0" y="0"/>
            <a:chExt cx="4515648" cy="559717"/>
          </a:xfrm>
        </p:grpSpPr>
        <p:sp>
          <p:nvSpPr>
            <p:cNvPr name="Freeform 26" id="26"/>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28" id="28"/>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sp>
        <p:nvSpPr>
          <p:cNvPr name="Freeform 2" id="2"/>
          <p:cNvSpPr/>
          <p:nvPr/>
        </p:nvSpPr>
        <p:spPr>
          <a:xfrm flipH="false" flipV="false" rot="0">
            <a:off x="10950638" y="2428011"/>
            <a:ext cx="6710181" cy="6809224"/>
          </a:xfrm>
          <a:custGeom>
            <a:avLst/>
            <a:gdLst/>
            <a:ahLst/>
            <a:cxnLst/>
            <a:rect r="r" b="b" t="t" l="l"/>
            <a:pathLst>
              <a:path h="6809224" w="6710181">
                <a:moveTo>
                  <a:pt x="0" y="0"/>
                </a:moveTo>
                <a:lnTo>
                  <a:pt x="6710181" y="0"/>
                </a:lnTo>
                <a:lnTo>
                  <a:pt x="6710181" y="6809224"/>
                </a:lnTo>
                <a:lnTo>
                  <a:pt x="0" y="6809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0689" y="2113686"/>
            <a:ext cx="6384379" cy="1529987"/>
          </a:xfrm>
          <a:prstGeom prst="rect">
            <a:avLst/>
          </a:prstGeom>
        </p:spPr>
        <p:txBody>
          <a:bodyPr anchor="t" rtlCol="false" tIns="0" lIns="0" bIns="0" rIns="0">
            <a:spAutoFit/>
          </a:bodyPr>
          <a:lstStyle/>
          <a:p>
            <a:pPr algn="l">
              <a:lnSpc>
                <a:spcPts val="11219"/>
              </a:lnSpc>
            </a:pPr>
            <a:r>
              <a:rPr lang="en-US" sz="8014">
                <a:solidFill>
                  <a:srgbClr val="FFFFFF"/>
                </a:solidFill>
                <a:latin typeface="ITC Avant Garde Gothic Bold"/>
                <a:ea typeface="ITC Avant Garde Gothic Bold"/>
                <a:cs typeface="ITC Avant Garde Gothic Bold"/>
                <a:sym typeface="ITC Avant Garde Gothic Bold"/>
              </a:rPr>
              <a:t>CASH BACK</a:t>
            </a:r>
          </a:p>
        </p:txBody>
      </p:sp>
      <p:sp>
        <p:nvSpPr>
          <p:cNvPr name="TextBox 4" id="4"/>
          <p:cNvSpPr txBox="true"/>
          <p:nvPr/>
        </p:nvSpPr>
        <p:spPr>
          <a:xfrm rot="0">
            <a:off x="238876" y="3924712"/>
            <a:ext cx="10359063" cy="4464536"/>
          </a:xfrm>
          <a:prstGeom prst="rect">
            <a:avLst/>
          </a:prstGeom>
        </p:spPr>
        <p:txBody>
          <a:bodyPr anchor="t" rtlCol="false" tIns="0" lIns="0" bIns="0" rIns="0">
            <a:spAutoFit/>
          </a:bodyPr>
          <a:lstStyle/>
          <a:p>
            <a:pPr algn="ctr">
              <a:lnSpc>
                <a:spcPts val="3930"/>
              </a:lnSpc>
              <a:spcBef>
                <a:spcPct val="0"/>
              </a:spcBef>
            </a:pPr>
            <a:r>
              <a:rPr lang="en-US" sz="2807">
                <a:solidFill>
                  <a:srgbClr val="FFFFFF"/>
                </a:solidFill>
                <a:latin typeface="Gotham"/>
                <a:ea typeface="Gotham"/>
                <a:cs typeface="Gotham"/>
                <a:sym typeface="Gotham"/>
              </a:rPr>
              <a:t>Our innovative habit tracker app includes a unique cash-back feature, where users receive monetary rewards for successfully completing segments of their daily program. This incentive structure is specifically designed to motivate users to stay on track and avoid procrastination, ultimately helping them overcome laziness. By providing tangible rewards, we aim to enhance user engagement and ensure the successful elimination of bad habits, fostering a healthier and more productive lifestyle</a:t>
            </a:r>
          </a:p>
        </p:txBody>
      </p:sp>
      <p:grpSp>
        <p:nvGrpSpPr>
          <p:cNvPr name="Group 5" id="5"/>
          <p:cNvGrpSpPr/>
          <p:nvPr/>
        </p:nvGrpSpPr>
        <p:grpSpPr>
          <a:xfrm rot="0">
            <a:off x="756143" y="608912"/>
            <a:ext cx="3386736" cy="419788"/>
            <a:chOff x="0" y="0"/>
            <a:chExt cx="4515648" cy="559717"/>
          </a:xfrm>
        </p:grpSpPr>
        <p:sp>
          <p:nvSpPr>
            <p:cNvPr name="Freeform 6" id="6"/>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8" id="8"/>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grpSp>
        <p:nvGrpSpPr>
          <p:cNvPr name="Group 2" id="2"/>
          <p:cNvGrpSpPr/>
          <p:nvPr/>
        </p:nvGrpSpPr>
        <p:grpSpPr>
          <a:xfrm rot="0">
            <a:off x="11045814" y="1235645"/>
            <a:ext cx="6595571" cy="5864458"/>
            <a:chOff x="0" y="0"/>
            <a:chExt cx="8794095" cy="7819278"/>
          </a:xfrm>
        </p:grpSpPr>
        <p:sp>
          <p:nvSpPr>
            <p:cNvPr name="Freeform 3" id="3"/>
            <p:cNvSpPr/>
            <p:nvPr/>
          </p:nvSpPr>
          <p:spPr>
            <a:xfrm flipH="false" flipV="false" rot="0">
              <a:off x="0" y="0"/>
              <a:ext cx="8794095" cy="7819278"/>
            </a:xfrm>
            <a:custGeom>
              <a:avLst/>
              <a:gdLst/>
              <a:ahLst/>
              <a:cxnLst/>
              <a:rect r="r" b="b" t="t" l="l"/>
              <a:pathLst>
                <a:path h="7819278" w="8794095">
                  <a:moveTo>
                    <a:pt x="0" y="0"/>
                  </a:moveTo>
                  <a:lnTo>
                    <a:pt x="8794095" y="0"/>
                  </a:lnTo>
                  <a:lnTo>
                    <a:pt x="8794095" y="7819278"/>
                  </a:lnTo>
                  <a:lnTo>
                    <a:pt x="0" y="7819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88294" y="2626221"/>
              <a:ext cx="3017506" cy="3017506"/>
            </a:xfrm>
            <a:custGeom>
              <a:avLst/>
              <a:gdLst/>
              <a:ahLst/>
              <a:cxnLst/>
              <a:rect r="r" b="b" t="t" l="l"/>
              <a:pathLst>
                <a:path h="3017506" w="3017506">
                  <a:moveTo>
                    <a:pt x="0" y="0"/>
                  </a:moveTo>
                  <a:lnTo>
                    <a:pt x="3017507" y="0"/>
                  </a:lnTo>
                  <a:lnTo>
                    <a:pt x="3017507" y="3017507"/>
                  </a:lnTo>
                  <a:lnTo>
                    <a:pt x="0" y="3017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5" id="5"/>
          <p:cNvSpPr txBox="true"/>
          <p:nvPr/>
        </p:nvSpPr>
        <p:spPr>
          <a:xfrm rot="0">
            <a:off x="558508" y="3638293"/>
            <a:ext cx="11133921" cy="5443601"/>
          </a:xfrm>
          <a:prstGeom prst="rect">
            <a:avLst/>
          </a:prstGeom>
        </p:spPr>
        <p:txBody>
          <a:bodyPr anchor="t" rtlCol="false" tIns="0" lIns="0" bIns="0" rIns="0">
            <a:spAutoFit/>
          </a:bodyPr>
          <a:lstStyle/>
          <a:p>
            <a:pPr algn="l">
              <a:lnSpc>
                <a:spcPts val="3933"/>
              </a:lnSpc>
              <a:spcBef>
                <a:spcPct val="0"/>
              </a:spcBef>
            </a:pPr>
            <a:r>
              <a:rPr lang="en-US" sz="2809">
                <a:solidFill>
                  <a:srgbClr val="FFFFFF"/>
                </a:solidFill>
                <a:latin typeface="Gotham"/>
                <a:ea typeface="Gotham"/>
                <a:cs typeface="Gotham"/>
                <a:sym typeface="Gotham"/>
              </a:rPr>
              <a:t>Our habit tracker app leverages advanced AI technology to provide users with the most effective programs for overcoming bad habits. By analyzing the data input by users and recognizing patterns in their behavior, the AI generates personalized recommendations tailored to each individual's needs. Additionally, the AI automates much of the data entry process by filling in information based on user inputs and detected patterns, reducing the need for manual logging. This intelligent feature streamlines the user's experience, making it easier and more efficient to stay on track and achieve their habit-changing goals.</a:t>
            </a:r>
          </a:p>
        </p:txBody>
      </p:sp>
      <p:sp>
        <p:nvSpPr>
          <p:cNvPr name="TextBox 6" id="6"/>
          <p:cNvSpPr txBox="true"/>
          <p:nvPr/>
        </p:nvSpPr>
        <p:spPr>
          <a:xfrm rot="0">
            <a:off x="558508" y="1939848"/>
            <a:ext cx="7979037" cy="1529987"/>
          </a:xfrm>
          <a:prstGeom prst="rect">
            <a:avLst/>
          </a:prstGeom>
        </p:spPr>
        <p:txBody>
          <a:bodyPr anchor="t" rtlCol="false" tIns="0" lIns="0" bIns="0" rIns="0">
            <a:spAutoFit/>
          </a:bodyPr>
          <a:lstStyle/>
          <a:p>
            <a:pPr algn="l">
              <a:lnSpc>
                <a:spcPts val="11219"/>
              </a:lnSpc>
            </a:pPr>
            <a:r>
              <a:rPr lang="en-US" sz="8014">
                <a:solidFill>
                  <a:srgbClr val="FFFFFF"/>
                </a:solidFill>
                <a:latin typeface="ITC Avant Garde Gothic Bold"/>
                <a:ea typeface="ITC Avant Garde Gothic Bold"/>
                <a:cs typeface="ITC Avant Garde Gothic Bold"/>
                <a:sym typeface="ITC Avant Garde Gothic Bold"/>
              </a:rPr>
              <a:t>AI VALIDATION</a:t>
            </a:r>
          </a:p>
        </p:txBody>
      </p:sp>
      <p:grpSp>
        <p:nvGrpSpPr>
          <p:cNvPr name="Group 7" id="7"/>
          <p:cNvGrpSpPr/>
          <p:nvPr/>
        </p:nvGrpSpPr>
        <p:grpSpPr>
          <a:xfrm rot="0">
            <a:off x="785938" y="608912"/>
            <a:ext cx="3386736" cy="419788"/>
            <a:chOff x="0" y="0"/>
            <a:chExt cx="4515648" cy="559717"/>
          </a:xfrm>
        </p:grpSpPr>
        <p:sp>
          <p:nvSpPr>
            <p:cNvPr name="Freeform 8" id="8"/>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10" id="10"/>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830927" y="1929976"/>
            <a:ext cx="8065008" cy="8229600"/>
          </a:xfrm>
          <a:prstGeom prst="rect">
            <a:avLst/>
          </a:prstGeom>
        </p:spPr>
      </p:pic>
      <p:sp>
        <p:nvSpPr>
          <p:cNvPr name="TextBox 3" id="3"/>
          <p:cNvSpPr txBox="true"/>
          <p:nvPr/>
        </p:nvSpPr>
        <p:spPr>
          <a:xfrm rot="0">
            <a:off x="549459" y="3152096"/>
            <a:ext cx="9175976" cy="5938901"/>
          </a:xfrm>
          <a:prstGeom prst="rect">
            <a:avLst/>
          </a:prstGeom>
        </p:spPr>
        <p:txBody>
          <a:bodyPr anchor="t" rtlCol="false" tIns="0" lIns="0" bIns="0" rIns="0">
            <a:spAutoFit/>
          </a:bodyPr>
          <a:lstStyle/>
          <a:p>
            <a:pPr algn="ctr">
              <a:lnSpc>
                <a:spcPts val="3934"/>
              </a:lnSpc>
            </a:pPr>
          </a:p>
          <a:p>
            <a:pPr algn="ctr">
              <a:lnSpc>
                <a:spcPts val="3934"/>
              </a:lnSpc>
            </a:pPr>
            <a:r>
              <a:rPr lang="en-US" sz="2810">
                <a:solidFill>
                  <a:srgbClr val="FFFFFF"/>
                </a:solidFill>
                <a:latin typeface="Gotham"/>
                <a:ea typeface="Gotham"/>
                <a:cs typeface="Gotham"/>
                <a:sym typeface="Gotham"/>
              </a:rPr>
              <a:t>Our habit tracker app includes customizable alarms designed to notify users about specific parts of their daily program. These alarms can be tailored to suit individual preferences, ensuring users receive timely reminders that help them stay committed to their routines without feeling overwhelmed or frustrated by excessive notifications. This feature strikes a balance between keeping users on track and maintaining a stress-free experience, promoting consistent progress towards their goals.</a:t>
            </a:r>
          </a:p>
          <a:p>
            <a:pPr algn="ctr">
              <a:lnSpc>
                <a:spcPts val="3934"/>
              </a:lnSpc>
              <a:spcBef>
                <a:spcPct val="0"/>
              </a:spcBef>
            </a:pPr>
          </a:p>
        </p:txBody>
      </p:sp>
      <p:sp>
        <p:nvSpPr>
          <p:cNvPr name="TextBox 4" id="4"/>
          <p:cNvSpPr txBox="true"/>
          <p:nvPr/>
        </p:nvSpPr>
        <p:spPr>
          <a:xfrm rot="0">
            <a:off x="549459" y="1596601"/>
            <a:ext cx="13467941" cy="1622170"/>
          </a:xfrm>
          <a:prstGeom prst="rect">
            <a:avLst/>
          </a:prstGeom>
        </p:spPr>
        <p:txBody>
          <a:bodyPr anchor="t" rtlCol="false" tIns="0" lIns="0" bIns="0" rIns="0">
            <a:spAutoFit/>
          </a:bodyPr>
          <a:lstStyle/>
          <a:p>
            <a:pPr algn="l">
              <a:lnSpc>
                <a:spcPts val="11914"/>
              </a:lnSpc>
            </a:pPr>
            <a:r>
              <a:rPr lang="en-US" sz="8510">
                <a:solidFill>
                  <a:srgbClr val="FFFFFF"/>
                </a:solidFill>
                <a:latin typeface="ITC Avant Garde Gothic Bold"/>
                <a:ea typeface="ITC Avant Garde Gothic Bold"/>
                <a:cs typeface="ITC Avant Garde Gothic Bold"/>
                <a:sym typeface="ITC Avant Garde Gothic Bold"/>
              </a:rPr>
              <a:t>CUSTOMIZABLE ALARMS</a:t>
            </a:r>
          </a:p>
        </p:txBody>
      </p:sp>
      <p:grpSp>
        <p:nvGrpSpPr>
          <p:cNvPr name="Group 5" id="5"/>
          <p:cNvGrpSpPr/>
          <p:nvPr/>
        </p:nvGrpSpPr>
        <p:grpSpPr>
          <a:xfrm rot="0">
            <a:off x="673284" y="608912"/>
            <a:ext cx="3386736" cy="419788"/>
            <a:chOff x="0" y="0"/>
            <a:chExt cx="4515648" cy="559717"/>
          </a:xfrm>
        </p:grpSpPr>
        <p:sp>
          <p:nvSpPr>
            <p:cNvPr name="Freeform 6" id="6"/>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8" id="8"/>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sp>
        <p:nvSpPr>
          <p:cNvPr name="TextBox 2" id="2"/>
          <p:cNvSpPr txBox="true"/>
          <p:nvPr/>
        </p:nvSpPr>
        <p:spPr>
          <a:xfrm rot="0">
            <a:off x="1418133" y="1034746"/>
            <a:ext cx="15451734" cy="1612541"/>
          </a:xfrm>
          <a:prstGeom prst="rect">
            <a:avLst/>
          </a:prstGeom>
        </p:spPr>
        <p:txBody>
          <a:bodyPr anchor="t" rtlCol="false" tIns="0" lIns="0" bIns="0" rIns="0">
            <a:spAutoFit/>
          </a:bodyPr>
          <a:lstStyle/>
          <a:p>
            <a:pPr algn="ctr">
              <a:lnSpc>
                <a:spcPts val="11919"/>
              </a:lnSpc>
            </a:pPr>
            <a:r>
              <a:rPr lang="en-US" sz="8514">
                <a:solidFill>
                  <a:srgbClr val="FFFFFF"/>
                </a:solidFill>
                <a:latin typeface="ITC Avant Garde Gothic Bold"/>
                <a:ea typeface="ITC Avant Garde Gothic Bold"/>
                <a:cs typeface="ITC Avant Garde Gothic Bold"/>
                <a:sym typeface="ITC Avant Garde Gothic Bold"/>
              </a:rPr>
              <a:t>OUR APP SERVICES </a:t>
            </a:r>
          </a:p>
        </p:txBody>
      </p:sp>
      <p:sp>
        <p:nvSpPr>
          <p:cNvPr name="Freeform 3" id="3"/>
          <p:cNvSpPr/>
          <p:nvPr/>
        </p:nvSpPr>
        <p:spPr>
          <a:xfrm flipH="false" flipV="false" rot="0">
            <a:off x="1028700" y="3399762"/>
            <a:ext cx="415500" cy="1131312"/>
          </a:xfrm>
          <a:custGeom>
            <a:avLst/>
            <a:gdLst/>
            <a:ahLst/>
            <a:cxnLst/>
            <a:rect r="r" b="b" t="t" l="l"/>
            <a:pathLst>
              <a:path h="1131312" w="415500">
                <a:moveTo>
                  <a:pt x="0" y="0"/>
                </a:moveTo>
                <a:lnTo>
                  <a:pt x="415500" y="0"/>
                </a:lnTo>
                <a:lnTo>
                  <a:pt x="415500" y="1131311"/>
                </a:lnTo>
                <a:lnTo>
                  <a:pt x="0" y="113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65368" y="5143500"/>
            <a:ext cx="764325" cy="1184165"/>
          </a:xfrm>
          <a:custGeom>
            <a:avLst/>
            <a:gdLst/>
            <a:ahLst/>
            <a:cxnLst/>
            <a:rect r="r" b="b" t="t" l="l"/>
            <a:pathLst>
              <a:path h="1184165" w="764325">
                <a:moveTo>
                  <a:pt x="0" y="0"/>
                </a:moveTo>
                <a:lnTo>
                  <a:pt x="764325" y="0"/>
                </a:lnTo>
                <a:lnTo>
                  <a:pt x="764325" y="1184165"/>
                </a:lnTo>
                <a:lnTo>
                  <a:pt x="0" y="1184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0950" y="7104224"/>
            <a:ext cx="831000" cy="1196466"/>
          </a:xfrm>
          <a:custGeom>
            <a:avLst/>
            <a:gdLst/>
            <a:ahLst/>
            <a:cxnLst/>
            <a:rect r="r" b="b" t="t" l="l"/>
            <a:pathLst>
              <a:path h="1196466" w="831000">
                <a:moveTo>
                  <a:pt x="0" y="0"/>
                </a:moveTo>
                <a:lnTo>
                  <a:pt x="831000" y="0"/>
                </a:lnTo>
                <a:lnTo>
                  <a:pt x="831000" y="1196466"/>
                </a:lnTo>
                <a:lnTo>
                  <a:pt x="0" y="11964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859700" y="3380712"/>
            <a:ext cx="8009501" cy="2111381"/>
          </a:xfrm>
          <a:prstGeom prst="rect">
            <a:avLst/>
          </a:prstGeom>
        </p:spPr>
        <p:txBody>
          <a:bodyPr anchor="t" rtlCol="false" tIns="0" lIns="0" bIns="0" rIns="0">
            <a:spAutoFit/>
          </a:bodyPr>
          <a:lstStyle/>
          <a:p>
            <a:pPr algn="l" marL="0" indent="0" lvl="0">
              <a:lnSpc>
                <a:spcPts val="2799"/>
              </a:lnSpc>
            </a:pPr>
            <a:r>
              <a:rPr lang="en-US" sz="2186">
                <a:solidFill>
                  <a:srgbClr val="FFFFFF"/>
                </a:solidFill>
                <a:latin typeface="Gotham"/>
                <a:ea typeface="Gotham"/>
                <a:cs typeface="Gotham"/>
                <a:sym typeface="Gotham"/>
              </a:rPr>
              <a:t>Our habit tracker app features a vibrant community where users can connect, encourage each other to stay active, and collaborate on their activities. This supportive network allows users to ask questions about their programs and share their experiences, creating an environment of mutual motivation.</a:t>
            </a:r>
          </a:p>
        </p:txBody>
      </p:sp>
      <p:sp>
        <p:nvSpPr>
          <p:cNvPr name="TextBox 7" id="7"/>
          <p:cNvSpPr txBox="true"/>
          <p:nvPr/>
        </p:nvSpPr>
        <p:spPr>
          <a:xfrm rot="0">
            <a:off x="11409968" y="5105400"/>
            <a:ext cx="6878032" cy="2649474"/>
          </a:xfrm>
          <a:prstGeom prst="rect">
            <a:avLst/>
          </a:prstGeom>
        </p:spPr>
        <p:txBody>
          <a:bodyPr anchor="t" rtlCol="false" tIns="0" lIns="0" bIns="0" rIns="0">
            <a:spAutoFit/>
          </a:bodyPr>
          <a:lstStyle/>
          <a:p>
            <a:pPr algn="l" marL="0" indent="0" lvl="0">
              <a:lnSpc>
                <a:spcPts val="3065"/>
              </a:lnSpc>
              <a:spcBef>
                <a:spcPct val="0"/>
              </a:spcBef>
            </a:pPr>
            <a:r>
              <a:rPr lang="en-US" sz="2190">
                <a:solidFill>
                  <a:srgbClr val="FFFFFF"/>
                </a:solidFill>
                <a:latin typeface="Gotham"/>
                <a:ea typeface="Gotham"/>
                <a:cs typeface="Gotham"/>
                <a:sym typeface="Gotham"/>
              </a:rPr>
              <a:t>Our habit tracker app features a competitive leaderboard that motivates users to earn more points for rewards and higher cash-back percentages. This system encourages users to stick to their programs and engage with the community, driving consistent progress and fostering a sense of camaraderie.</a:t>
            </a:r>
          </a:p>
        </p:txBody>
      </p:sp>
      <p:sp>
        <p:nvSpPr>
          <p:cNvPr name="TextBox 8" id="8"/>
          <p:cNvSpPr txBox="true"/>
          <p:nvPr/>
        </p:nvSpPr>
        <p:spPr>
          <a:xfrm rot="0">
            <a:off x="2059753" y="7066124"/>
            <a:ext cx="7084247" cy="2584831"/>
          </a:xfrm>
          <a:prstGeom prst="rect">
            <a:avLst/>
          </a:prstGeom>
        </p:spPr>
        <p:txBody>
          <a:bodyPr anchor="t" rtlCol="false" tIns="0" lIns="0" bIns="0" rIns="0">
            <a:spAutoFit/>
          </a:bodyPr>
          <a:lstStyle/>
          <a:p>
            <a:pPr algn="l" marL="0" indent="0" lvl="0">
              <a:lnSpc>
                <a:spcPts val="2953"/>
              </a:lnSpc>
              <a:spcBef>
                <a:spcPct val="0"/>
              </a:spcBef>
            </a:pPr>
            <a:r>
              <a:rPr lang="en-US" sz="2109">
                <a:solidFill>
                  <a:srgbClr val="FFFFFF"/>
                </a:solidFill>
                <a:latin typeface="Gotham"/>
                <a:ea typeface="Gotham"/>
                <a:cs typeface="Gotham"/>
                <a:sym typeface="Gotham"/>
              </a:rPr>
              <a:t>Our habit tracker app includes comprehensive guides that help users input data accurately, ensuring a smooth and precise tracking experience. These guides are designed to streamline the process, making it easier for users to maintain an effective program and ultimately simplify their journey in overcoming bad habits.</a:t>
            </a:r>
          </a:p>
        </p:txBody>
      </p:sp>
      <p:grpSp>
        <p:nvGrpSpPr>
          <p:cNvPr name="Group 9" id="9"/>
          <p:cNvGrpSpPr/>
          <p:nvPr/>
        </p:nvGrpSpPr>
        <p:grpSpPr>
          <a:xfrm rot="0">
            <a:off x="764176" y="608912"/>
            <a:ext cx="3386736" cy="419788"/>
            <a:chOff x="0" y="0"/>
            <a:chExt cx="4515648" cy="559717"/>
          </a:xfrm>
        </p:grpSpPr>
        <p:sp>
          <p:nvSpPr>
            <p:cNvPr name="Freeform 10" id="10"/>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12" id="12"/>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29CE8"/>
        </a:solidFill>
      </p:bgPr>
    </p:bg>
    <p:spTree>
      <p:nvGrpSpPr>
        <p:cNvPr id="1" name=""/>
        <p:cNvGrpSpPr/>
        <p:nvPr/>
      </p:nvGrpSpPr>
      <p:grpSpPr>
        <a:xfrm>
          <a:off x="0" y="0"/>
          <a:ext cx="0" cy="0"/>
          <a:chOff x="0" y="0"/>
          <a:chExt cx="0" cy="0"/>
        </a:xfrm>
      </p:grpSpPr>
      <p:grpSp>
        <p:nvGrpSpPr>
          <p:cNvPr name="Group 2" id="2"/>
          <p:cNvGrpSpPr/>
          <p:nvPr/>
        </p:nvGrpSpPr>
        <p:grpSpPr>
          <a:xfrm rot="0">
            <a:off x="2176080" y="4006476"/>
            <a:ext cx="6681095" cy="2177295"/>
            <a:chOff x="0" y="0"/>
            <a:chExt cx="1759630" cy="573444"/>
          </a:xfrm>
        </p:grpSpPr>
        <p:sp>
          <p:nvSpPr>
            <p:cNvPr name="Freeform 3" id="3"/>
            <p:cNvSpPr/>
            <p:nvPr/>
          </p:nvSpPr>
          <p:spPr>
            <a:xfrm flipH="false" flipV="false" rot="0">
              <a:off x="0" y="0"/>
              <a:ext cx="1759630" cy="573444"/>
            </a:xfrm>
            <a:custGeom>
              <a:avLst/>
              <a:gdLst/>
              <a:ahLst/>
              <a:cxnLst/>
              <a:rect r="r" b="b" t="t" l="l"/>
              <a:pathLst>
                <a:path h="573444" w="1759630">
                  <a:moveTo>
                    <a:pt x="0" y="0"/>
                  </a:moveTo>
                  <a:lnTo>
                    <a:pt x="1759630" y="0"/>
                  </a:lnTo>
                  <a:lnTo>
                    <a:pt x="1759630" y="573444"/>
                  </a:lnTo>
                  <a:lnTo>
                    <a:pt x="0" y="573444"/>
                  </a:lnTo>
                  <a:close/>
                </a:path>
              </a:pathLst>
            </a:custGeom>
            <a:solidFill>
              <a:srgbClr val="FDDE03"/>
            </a:solidFill>
            <a:ln w="38100" cap="sq">
              <a:solidFill>
                <a:srgbClr val="000000"/>
              </a:solidFill>
              <a:prstDash val="solid"/>
              <a:miter/>
            </a:ln>
          </p:spPr>
        </p:sp>
        <p:sp>
          <p:nvSpPr>
            <p:cNvPr name="TextBox 4" id="4"/>
            <p:cNvSpPr txBox="true"/>
            <p:nvPr/>
          </p:nvSpPr>
          <p:spPr>
            <a:xfrm>
              <a:off x="0" y="-38100"/>
              <a:ext cx="1759630" cy="611544"/>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2176080" y="6781778"/>
            <a:ext cx="6681095" cy="2177295"/>
            <a:chOff x="0" y="0"/>
            <a:chExt cx="1759630" cy="573444"/>
          </a:xfrm>
        </p:grpSpPr>
        <p:sp>
          <p:nvSpPr>
            <p:cNvPr name="Freeform 6" id="6"/>
            <p:cNvSpPr/>
            <p:nvPr/>
          </p:nvSpPr>
          <p:spPr>
            <a:xfrm flipH="false" flipV="false" rot="0">
              <a:off x="0" y="0"/>
              <a:ext cx="1759630" cy="573444"/>
            </a:xfrm>
            <a:custGeom>
              <a:avLst/>
              <a:gdLst/>
              <a:ahLst/>
              <a:cxnLst/>
              <a:rect r="r" b="b" t="t" l="l"/>
              <a:pathLst>
                <a:path h="573444" w="1759630">
                  <a:moveTo>
                    <a:pt x="0" y="0"/>
                  </a:moveTo>
                  <a:lnTo>
                    <a:pt x="1759630" y="0"/>
                  </a:lnTo>
                  <a:lnTo>
                    <a:pt x="1759630" y="573444"/>
                  </a:lnTo>
                  <a:lnTo>
                    <a:pt x="0" y="573444"/>
                  </a:lnTo>
                  <a:close/>
                </a:path>
              </a:pathLst>
            </a:custGeom>
            <a:solidFill>
              <a:srgbClr val="FDDE03"/>
            </a:solidFill>
            <a:ln w="38100" cap="sq">
              <a:solidFill>
                <a:srgbClr val="000000"/>
              </a:solidFill>
              <a:prstDash val="solid"/>
              <a:miter/>
            </a:ln>
          </p:spPr>
        </p:sp>
        <p:sp>
          <p:nvSpPr>
            <p:cNvPr name="TextBox 7" id="7"/>
            <p:cNvSpPr txBox="true"/>
            <p:nvPr/>
          </p:nvSpPr>
          <p:spPr>
            <a:xfrm>
              <a:off x="0" y="-38100"/>
              <a:ext cx="1759630" cy="611544"/>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9430825" y="4006476"/>
            <a:ext cx="6681095" cy="2177295"/>
            <a:chOff x="0" y="0"/>
            <a:chExt cx="1759630" cy="573444"/>
          </a:xfrm>
        </p:grpSpPr>
        <p:sp>
          <p:nvSpPr>
            <p:cNvPr name="Freeform 9" id="9"/>
            <p:cNvSpPr/>
            <p:nvPr/>
          </p:nvSpPr>
          <p:spPr>
            <a:xfrm flipH="false" flipV="false" rot="0">
              <a:off x="0" y="0"/>
              <a:ext cx="1759630" cy="573444"/>
            </a:xfrm>
            <a:custGeom>
              <a:avLst/>
              <a:gdLst/>
              <a:ahLst/>
              <a:cxnLst/>
              <a:rect r="r" b="b" t="t" l="l"/>
              <a:pathLst>
                <a:path h="573444" w="1759630">
                  <a:moveTo>
                    <a:pt x="0" y="0"/>
                  </a:moveTo>
                  <a:lnTo>
                    <a:pt x="1759630" y="0"/>
                  </a:lnTo>
                  <a:lnTo>
                    <a:pt x="1759630" y="573444"/>
                  </a:lnTo>
                  <a:lnTo>
                    <a:pt x="0" y="573444"/>
                  </a:lnTo>
                  <a:close/>
                </a:path>
              </a:pathLst>
            </a:custGeom>
            <a:solidFill>
              <a:srgbClr val="FDDE03"/>
            </a:solidFill>
            <a:ln w="38100" cap="sq">
              <a:solidFill>
                <a:srgbClr val="000000"/>
              </a:solidFill>
              <a:prstDash val="solid"/>
              <a:miter/>
            </a:ln>
          </p:spPr>
        </p:sp>
        <p:sp>
          <p:nvSpPr>
            <p:cNvPr name="TextBox 10" id="10"/>
            <p:cNvSpPr txBox="true"/>
            <p:nvPr/>
          </p:nvSpPr>
          <p:spPr>
            <a:xfrm>
              <a:off x="0" y="-38100"/>
              <a:ext cx="1759630" cy="611544"/>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9430825" y="6781778"/>
            <a:ext cx="6681095" cy="2177295"/>
            <a:chOff x="0" y="0"/>
            <a:chExt cx="1759630" cy="573444"/>
          </a:xfrm>
        </p:grpSpPr>
        <p:sp>
          <p:nvSpPr>
            <p:cNvPr name="Freeform 12" id="12"/>
            <p:cNvSpPr/>
            <p:nvPr/>
          </p:nvSpPr>
          <p:spPr>
            <a:xfrm flipH="false" flipV="false" rot="0">
              <a:off x="0" y="0"/>
              <a:ext cx="1759630" cy="573444"/>
            </a:xfrm>
            <a:custGeom>
              <a:avLst/>
              <a:gdLst/>
              <a:ahLst/>
              <a:cxnLst/>
              <a:rect r="r" b="b" t="t" l="l"/>
              <a:pathLst>
                <a:path h="573444" w="1759630">
                  <a:moveTo>
                    <a:pt x="0" y="0"/>
                  </a:moveTo>
                  <a:lnTo>
                    <a:pt x="1759630" y="0"/>
                  </a:lnTo>
                  <a:lnTo>
                    <a:pt x="1759630" y="573444"/>
                  </a:lnTo>
                  <a:lnTo>
                    <a:pt x="0" y="573444"/>
                  </a:lnTo>
                  <a:close/>
                </a:path>
              </a:pathLst>
            </a:custGeom>
            <a:solidFill>
              <a:srgbClr val="FDDE03"/>
            </a:solidFill>
            <a:ln w="38100" cap="sq">
              <a:solidFill>
                <a:srgbClr val="000000"/>
              </a:solidFill>
              <a:prstDash val="solid"/>
              <a:miter/>
            </a:ln>
          </p:spPr>
        </p:sp>
        <p:sp>
          <p:nvSpPr>
            <p:cNvPr name="TextBox 13" id="13"/>
            <p:cNvSpPr txBox="true"/>
            <p:nvPr/>
          </p:nvSpPr>
          <p:spPr>
            <a:xfrm>
              <a:off x="0" y="-38100"/>
              <a:ext cx="1759630" cy="611544"/>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2462905" y="4327853"/>
            <a:ext cx="1676455" cy="1631295"/>
            <a:chOff x="0" y="0"/>
            <a:chExt cx="441536" cy="429641"/>
          </a:xfrm>
        </p:grpSpPr>
        <p:sp>
          <p:nvSpPr>
            <p:cNvPr name="Freeform 15" id="15"/>
            <p:cNvSpPr/>
            <p:nvPr/>
          </p:nvSpPr>
          <p:spPr>
            <a:xfrm flipH="false" flipV="false" rot="0">
              <a:off x="0" y="0"/>
              <a:ext cx="441536" cy="429641"/>
            </a:xfrm>
            <a:custGeom>
              <a:avLst/>
              <a:gdLst/>
              <a:ahLst/>
              <a:cxnLst/>
              <a:rect r="r" b="b" t="t" l="l"/>
              <a:pathLst>
                <a:path h="429641" w="441536">
                  <a:moveTo>
                    <a:pt x="0" y="0"/>
                  </a:moveTo>
                  <a:lnTo>
                    <a:pt x="441536" y="0"/>
                  </a:lnTo>
                  <a:lnTo>
                    <a:pt x="441536" y="429641"/>
                  </a:lnTo>
                  <a:lnTo>
                    <a:pt x="0" y="429641"/>
                  </a:lnTo>
                  <a:close/>
                </a:path>
              </a:pathLst>
            </a:custGeom>
            <a:solidFill>
              <a:srgbClr val="FEA5F0"/>
            </a:solidFill>
            <a:ln w="38100" cap="sq">
              <a:solidFill>
                <a:srgbClr val="000000"/>
              </a:solidFill>
              <a:prstDash val="solid"/>
              <a:miter/>
            </a:ln>
          </p:spPr>
        </p:sp>
        <p:sp>
          <p:nvSpPr>
            <p:cNvPr name="TextBox 16" id="16"/>
            <p:cNvSpPr txBox="true"/>
            <p:nvPr/>
          </p:nvSpPr>
          <p:spPr>
            <a:xfrm>
              <a:off x="0" y="-38100"/>
              <a:ext cx="441536" cy="467741"/>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2462905" y="7054778"/>
            <a:ext cx="1676455" cy="1631295"/>
            <a:chOff x="0" y="0"/>
            <a:chExt cx="441536" cy="429641"/>
          </a:xfrm>
        </p:grpSpPr>
        <p:sp>
          <p:nvSpPr>
            <p:cNvPr name="Freeform 18" id="18"/>
            <p:cNvSpPr/>
            <p:nvPr/>
          </p:nvSpPr>
          <p:spPr>
            <a:xfrm flipH="false" flipV="false" rot="0">
              <a:off x="0" y="0"/>
              <a:ext cx="441536" cy="429641"/>
            </a:xfrm>
            <a:custGeom>
              <a:avLst/>
              <a:gdLst/>
              <a:ahLst/>
              <a:cxnLst/>
              <a:rect r="r" b="b" t="t" l="l"/>
              <a:pathLst>
                <a:path h="429641" w="441536">
                  <a:moveTo>
                    <a:pt x="0" y="0"/>
                  </a:moveTo>
                  <a:lnTo>
                    <a:pt x="441536" y="0"/>
                  </a:lnTo>
                  <a:lnTo>
                    <a:pt x="441536" y="429641"/>
                  </a:lnTo>
                  <a:lnTo>
                    <a:pt x="0" y="429641"/>
                  </a:lnTo>
                  <a:close/>
                </a:path>
              </a:pathLst>
            </a:custGeom>
            <a:solidFill>
              <a:srgbClr val="FEA5F0"/>
            </a:solidFill>
            <a:ln w="38100" cap="sq">
              <a:solidFill>
                <a:srgbClr val="000000"/>
              </a:solidFill>
              <a:prstDash val="solid"/>
              <a:miter/>
            </a:ln>
          </p:spPr>
        </p:sp>
        <p:sp>
          <p:nvSpPr>
            <p:cNvPr name="TextBox 19" id="19"/>
            <p:cNvSpPr txBox="true"/>
            <p:nvPr/>
          </p:nvSpPr>
          <p:spPr>
            <a:xfrm>
              <a:off x="0" y="-38100"/>
              <a:ext cx="441536" cy="467741"/>
            </a:xfrm>
            <a:prstGeom prst="rect">
              <a:avLst/>
            </a:prstGeom>
          </p:spPr>
          <p:txBody>
            <a:bodyPr anchor="ctr" rtlCol="false" tIns="50800" lIns="50800" bIns="50800" rIns="50800"/>
            <a:lstStyle/>
            <a:p>
              <a:pPr algn="ctr">
                <a:lnSpc>
                  <a:spcPts val="2940"/>
                </a:lnSpc>
              </a:pPr>
            </a:p>
          </p:txBody>
        </p:sp>
      </p:grpSp>
      <p:sp>
        <p:nvSpPr>
          <p:cNvPr name="Freeform 20" id="20"/>
          <p:cNvSpPr/>
          <p:nvPr/>
        </p:nvSpPr>
        <p:spPr>
          <a:xfrm flipH="false" flipV="false" rot="0">
            <a:off x="2966829" y="7379705"/>
            <a:ext cx="668607" cy="981441"/>
          </a:xfrm>
          <a:custGeom>
            <a:avLst/>
            <a:gdLst/>
            <a:ahLst/>
            <a:cxnLst/>
            <a:rect r="r" b="b" t="t" l="l"/>
            <a:pathLst>
              <a:path h="981441" w="668607">
                <a:moveTo>
                  <a:pt x="0" y="0"/>
                </a:moveTo>
                <a:lnTo>
                  <a:pt x="668607" y="0"/>
                </a:lnTo>
                <a:lnTo>
                  <a:pt x="668607" y="981441"/>
                </a:lnTo>
                <a:lnTo>
                  <a:pt x="0" y="98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9628700" y="4327853"/>
            <a:ext cx="1676455" cy="1631295"/>
            <a:chOff x="0" y="0"/>
            <a:chExt cx="441536" cy="429641"/>
          </a:xfrm>
        </p:grpSpPr>
        <p:sp>
          <p:nvSpPr>
            <p:cNvPr name="Freeform 22" id="22"/>
            <p:cNvSpPr/>
            <p:nvPr/>
          </p:nvSpPr>
          <p:spPr>
            <a:xfrm flipH="false" flipV="false" rot="0">
              <a:off x="0" y="0"/>
              <a:ext cx="441536" cy="429641"/>
            </a:xfrm>
            <a:custGeom>
              <a:avLst/>
              <a:gdLst/>
              <a:ahLst/>
              <a:cxnLst/>
              <a:rect r="r" b="b" t="t" l="l"/>
              <a:pathLst>
                <a:path h="429641" w="441536">
                  <a:moveTo>
                    <a:pt x="0" y="0"/>
                  </a:moveTo>
                  <a:lnTo>
                    <a:pt x="441536" y="0"/>
                  </a:lnTo>
                  <a:lnTo>
                    <a:pt x="441536" y="429641"/>
                  </a:lnTo>
                  <a:lnTo>
                    <a:pt x="0" y="429641"/>
                  </a:lnTo>
                  <a:close/>
                </a:path>
              </a:pathLst>
            </a:custGeom>
            <a:solidFill>
              <a:srgbClr val="FEA5F0"/>
            </a:solidFill>
            <a:ln w="38100" cap="sq">
              <a:solidFill>
                <a:srgbClr val="000000"/>
              </a:solidFill>
              <a:prstDash val="solid"/>
              <a:miter/>
            </a:ln>
          </p:spPr>
        </p:sp>
        <p:sp>
          <p:nvSpPr>
            <p:cNvPr name="TextBox 23" id="23"/>
            <p:cNvSpPr txBox="true"/>
            <p:nvPr/>
          </p:nvSpPr>
          <p:spPr>
            <a:xfrm>
              <a:off x="0" y="-38100"/>
              <a:ext cx="441536" cy="467741"/>
            </a:xfrm>
            <a:prstGeom prst="rect">
              <a:avLst/>
            </a:prstGeom>
          </p:spPr>
          <p:txBody>
            <a:bodyPr anchor="ctr" rtlCol="false" tIns="50800" lIns="50800" bIns="50800" rIns="50800"/>
            <a:lstStyle/>
            <a:p>
              <a:pPr algn="ctr">
                <a:lnSpc>
                  <a:spcPts val="2940"/>
                </a:lnSpc>
              </a:pPr>
            </a:p>
          </p:txBody>
        </p:sp>
      </p:grpSp>
      <p:sp>
        <p:nvSpPr>
          <p:cNvPr name="Freeform 24" id="24"/>
          <p:cNvSpPr/>
          <p:nvPr/>
        </p:nvSpPr>
        <p:spPr>
          <a:xfrm flipH="false" flipV="false" rot="0">
            <a:off x="9737647" y="4586560"/>
            <a:ext cx="1458562" cy="1017128"/>
          </a:xfrm>
          <a:custGeom>
            <a:avLst/>
            <a:gdLst/>
            <a:ahLst/>
            <a:cxnLst/>
            <a:rect r="r" b="b" t="t" l="l"/>
            <a:pathLst>
              <a:path h="1017128" w="1458562">
                <a:moveTo>
                  <a:pt x="0" y="0"/>
                </a:moveTo>
                <a:lnTo>
                  <a:pt x="1458562" y="0"/>
                </a:lnTo>
                <a:lnTo>
                  <a:pt x="1458562" y="1017128"/>
                </a:lnTo>
                <a:lnTo>
                  <a:pt x="0" y="101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9628700" y="7126747"/>
            <a:ext cx="1676455" cy="1631295"/>
            <a:chOff x="0" y="0"/>
            <a:chExt cx="441536" cy="429641"/>
          </a:xfrm>
        </p:grpSpPr>
        <p:sp>
          <p:nvSpPr>
            <p:cNvPr name="Freeform 26" id="26"/>
            <p:cNvSpPr/>
            <p:nvPr/>
          </p:nvSpPr>
          <p:spPr>
            <a:xfrm flipH="false" flipV="false" rot="0">
              <a:off x="0" y="0"/>
              <a:ext cx="441536" cy="429641"/>
            </a:xfrm>
            <a:custGeom>
              <a:avLst/>
              <a:gdLst/>
              <a:ahLst/>
              <a:cxnLst/>
              <a:rect r="r" b="b" t="t" l="l"/>
              <a:pathLst>
                <a:path h="429641" w="441536">
                  <a:moveTo>
                    <a:pt x="0" y="0"/>
                  </a:moveTo>
                  <a:lnTo>
                    <a:pt x="441536" y="0"/>
                  </a:lnTo>
                  <a:lnTo>
                    <a:pt x="441536" y="429641"/>
                  </a:lnTo>
                  <a:lnTo>
                    <a:pt x="0" y="429641"/>
                  </a:lnTo>
                  <a:close/>
                </a:path>
              </a:pathLst>
            </a:custGeom>
            <a:solidFill>
              <a:srgbClr val="FEA5F0"/>
            </a:solidFill>
            <a:ln w="38100" cap="sq">
              <a:solidFill>
                <a:srgbClr val="000000"/>
              </a:solidFill>
              <a:prstDash val="solid"/>
              <a:miter/>
            </a:ln>
          </p:spPr>
        </p:sp>
        <p:sp>
          <p:nvSpPr>
            <p:cNvPr name="TextBox 27" id="27"/>
            <p:cNvSpPr txBox="true"/>
            <p:nvPr/>
          </p:nvSpPr>
          <p:spPr>
            <a:xfrm>
              <a:off x="0" y="-38100"/>
              <a:ext cx="441536" cy="467741"/>
            </a:xfrm>
            <a:prstGeom prst="rect">
              <a:avLst/>
            </a:prstGeom>
          </p:spPr>
          <p:txBody>
            <a:bodyPr anchor="ctr" rtlCol="false" tIns="50800" lIns="50800" bIns="50800" rIns="50800"/>
            <a:lstStyle/>
            <a:p>
              <a:pPr algn="ctr">
                <a:lnSpc>
                  <a:spcPts val="2940"/>
                </a:lnSpc>
              </a:pPr>
            </a:p>
          </p:txBody>
        </p:sp>
      </p:grpSp>
      <p:sp>
        <p:nvSpPr>
          <p:cNvPr name="Freeform 28" id="28"/>
          <p:cNvSpPr/>
          <p:nvPr/>
        </p:nvSpPr>
        <p:spPr>
          <a:xfrm flipH="false" flipV="false" rot="0">
            <a:off x="9894399" y="7303101"/>
            <a:ext cx="1145057" cy="1134648"/>
          </a:xfrm>
          <a:custGeom>
            <a:avLst/>
            <a:gdLst/>
            <a:ahLst/>
            <a:cxnLst/>
            <a:rect r="r" b="b" t="t" l="l"/>
            <a:pathLst>
              <a:path h="1134648" w="1145057">
                <a:moveTo>
                  <a:pt x="0" y="0"/>
                </a:moveTo>
                <a:lnTo>
                  <a:pt x="1145057" y="0"/>
                </a:lnTo>
                <a:lnTo>
                  <a:pt x="1145057" y="1134648"/>
                </a:lnTo>
                <a:lnTo>
                  <a:pt x="0" y="11346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769537" y="608912"/>
            <a:ext cx="3386736" cy="419788"/>
            <a:chOff x="0" y="0"/>
            <a:chExt cx="4515648" cy="559717"/>
          </a:xfrm>
        </p:grpSpPr>
        <p:sp>
          <p:nvSpPr>
            <p:cNvPr name="Freeform 30" id="30"/>
            <p:cNvSpPr/>
            <p:nvPr/>
          </p:nvSpPr>
          <p:spPr>
            <a:xfrm flipH="false" flipV="false" rot="0">
              <a:off x="0" y="0"/>
              <a:ext cx="533258" cy="559717"/>
            </a:xfrm>
            <a:custGeom>
              <a:avLst/>
              <a:gdLst/>
              <a:ahLst/>
              <a:cxnLst/>
              <a:rect r="r" b="b" t="t" l="l"/>
              <a:pathLst>
                <a:path h="559717" w="533258">
                  <a:moveTo>
                    <a:pt x="0" y="0"/>
                  </a:moveTo>
                  <a:lnTo>
                    <a:pt x="533258" y="0"/>
                  </a:lnTo>
                  <a:lnTo>
                    <a:pt x="533258" y="559717"/>
                  </a:lnTo>
                  <a:lnTo>
                    <a:pt x="0" y="559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612974" y="29669"/>
              <a:ext cx="1681981"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Bold"/>
                  <a:ea typeface="Gotham Bold"/>
                  <a:cs typeface="Gotham Bold"/>
                  <a:sym typeface="Gotham Bold"/>
                </a:rPr>
                <a:t>VitaSync</a:t>
              </a:r>
            </a:p>
          </p:txBody>
        </p:sp>
        <p:sp>
          <p:nvSpPr>
            <p:cNvPr name="TextBox 32" id="32"/>
            <p:cNvSpPr txBox="true"/>
            <p:nvPr/>
          </p:nvSpPr>
          <p:spPr>
            <a:xfrm rot="0">
              <a:off x="2280374" y="29669"/>
              <a:ext cx="2235274" cy="462279"/>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Gotham"/>
                  <a:ea typeface="Gotham"/>
                  <a:cs typeface="Gotham"/>
                  <a:sym typeface="Gotham"/>
                </a:rPr>
                <a:t>Company</a:t>
              </a:r>
            </a:p>
          </p:txBody>
        </p:sp>
      </p:grpSp>
      <p:sp>
        <p:nvSpPr>
          <p:cNvPr name="Freeform 33" id="33"/>
          <p:cNvSpPr/>
          <p:nvPr/>
        </p:nvSpPr>
        <p:spPr>
          <a:xfrm flipH="false" flipV="false" rot="0">
            <a:off x="2710276" y="4554792"/>
            <a:ext cx="1181713" cy="1177416"/>
          </a:xfrm>
          <a:custGeom>
            <a:avLst/>
            <a:gdLst/>
            <a:ahLst/>
            <a:cxnLst/>
            <a:rect r="r" b="b" t="t" l="l"/>
            <a:pathLst>
              <a:path h="1177416" w="1181713">
                <a:moveTo>
                  <a:pt x="0" y="0"/>
                </a:moveTo>
                <a:lnTo>
                  <a:pt x="1181713" y="0"/>
                </a:lnTo>
                <a:lnTo>
                  <a:pt x="1181713" y="1177416"/>
                </a:lnTo>
                <a:lnTo>
                  <a:pt x="0" y="11774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4" id="34"/>
          <p:cNvSpPr txBox="true"/>
          <p:nvPr/>
        </p:nvSpPr>
        <p:spPr>
          <a:xfrm rot="0">
            <a:off x="925716" y="2340334"/>
            <a:ext cx="16436568" cy="1299533"/>
          </a:xfrm>
          <a:prstGeom prst="rect">
            <a:avLst/>
          </a:prstGeom>
        </p:spPr>
        <p:txBody>
          <a:bodyPr anchor="t" rtlCol="false" tIns="0" lIns="0" bIns="0" rIns="0">
            <a:spAutoFit/>
          </a:bodyPr>
          <a:lstStyle/>
          <a:p>
            <a:pPr algn="ctr">
              <a:lnSpc>
                <a:spcPts val="8684"/>
              </a:lnSpc>
            </a:pPr>
            <a:r>
              <a:rPr lang="en-US" sz="8514">
                <a:solidFill>
                  <a:srgbClr val="FFFFFF"/>
                </a:solidFill>
                <a:latin typeface="ITC Avant Garde Gothic Bold"/>
                <a:ea typeface="ITC Avant Garde Gothic Bold"/>
                <a:cs typeface="ITC Avant Garde Gothic Bold"/>
                <a:sym typeface="ITC Avant Garde Gothic Bold"/>
              </a:rPr>
              <a:t>WHAT WILL YOU GET?</a:t>
            </a:r>
          </a:p>
        </p:txBody>
      </p:sp>
      <p:sp>
        <p:nvSpPr>
          <p:cNvPr name="TextBox 35" id="35"/>
          <p:cNvSpPr txBox="true"/>
          <p:nvPr/>
        </p:nvSpPr>
        <p:spPr>
          <a:xfrm rot="0">
            <a:off x="4405268" y="4138672"/>
            <a:ext cx="3930794" cy="447888"/>
          </a:xfrm>
          <a:prstGeom prst="rect">
            <a:avLst/>
          </a:prstGeom>
        </p:spPr>
        <p:txBody>
          <a:bodyPr anchor="t" rtlCol="false" tIns="0" lIns="0" bIns="0" rIns="0">
            <a:spAutoFit/>
          </a:bodyPr>
          <a:lstStyle/>
          <a:p>
            <a:pPr algn="l">
              <a:lnSpc>
                <a:spcPts val="3623"/>
              </a:lnSpc>
            </a:pPr>
            <a:r>
              <a:rPr lang="en-US" sz="2587">
                <a:solidFill>
                  <a:srgbClr val="10002B"/>
                </a:solidFill>
                <a:latin typeface="Gotham Bold"/>
                <a:ea typeface="Gotham Bold"/>
                <a:cs typeface="Gotham Bold"/>
                <a:sym typeface="Gotham Bold"/>
              </a:rPr>
              <a:t>Data Privacy</a:t>
            </a:r>
          </a:p>
        </p:txBody>
      </p:sp>
      <p:sp>
        <p:nvSpPr>
          <p:cNvPr name="TextBox 36" id="36"/>
          <p:cNvSpPr txBox="true"/>
          <p:nvPr/>
        </p:nvSpPr>
        <p:spPr>
          <a:xfrm rot="0">
            <a:off x="4405268" y="4675853"/>
            <a:ext cx="3930794" cy="1181475"/>
          </a:xfrm>
          <a:prstGeom prst="rect">
            <a:avLst/>
          </a:prstGeom>
        </p:spPr>
        <p:txBody>
          <a:bodyPr anchor="t" rtlCol="false" tIns="0" lIns="0" bIns="0" rIns="0">
            <a:spAutoFit/>
          </a:bodyPr>
          <a:lstStyle/>
          <a:p>
            <a:pPr algn="l" marL="0" indent="0" lvl="0">
              <a:lnSpc>
                <a:spcPts val="2352"/>
              </a:lnSpc>
            </a:pPr>
            <a:r>
              <a:rPr lang="en-US" sz="1838">
                <a:solidFill>
                  <a:srgbClr val="10002B"/>
                </a:solidFill>
                <a:latin typeface="Gotham"/>
                <a:ea typeface="Gotham"/>
                <a:cs typeface="Gotham"/>
                <a:sym typeface="Gotham"/>
              </a:rPr>
              <a:t>Users will be able to see and know how their data is collected, how it is stored and how it is being used.</a:t>
            </a:r>
          </a:p>
        </p:txBody>
      </p:sp>
      <p:sp>
        <p:nvSpPr>
          <p:cNvPr name="TextBox 37" id="37"/>
          <p:cNvSpPr txBox="true"/>
          <p:nvPr/>
        </p:nvSpPr>
        <p:spPr>
          <a:xfrm rot="0">
            <a:off x="4405268" y="6855213"/>
            <a:ext cx="3930794" cy="447888"/>
          </a:xfrm>
          <a:prstGeom prst="rect">
            <a:avLst/>
          </a:prstGeom>
        </p:spPr>
        <p:txBody>
          <a:bodyPr anchor="t" rtlCol="false" tIns="0" lIns="0" bIns="0" rIns="0">
            <a:spAutoFit/>
          </a:bodyPr>
          <a:lstStyle/>
          <a:p>
            <a:pPr algn="l">
              <a:lnSpc>
                <a:spcPts val="3623"/>
              </a:lnSpc>
            </a:pPr>
            <a:r>
              <a:rPr lang="en-US" sz="2587">
                <a:solidFill>
                  <a:srgbClr val="10002B"/>
                </a:solidFill>
                <a:latin typeface="Gotham Bold"/>
                <a:ea typeface="Gotham Bold"/>
                <a:cs typeface="Gotham Bold"/>
                <a:sym typeface="Gotham Bold"/>
              </a:rPr>
              <a:t>High Security System</a:t>
            </a:r>
          </a:p>
        </p:txBody>
      </p:sp>
      <p:sp>
        <p:nvSpPr>
          <p:cNvPr name="TextBox 38" id="38"/>
          <p:cNvSpPr txBox="true"/>
          <p:nvPr/>
        </p:nvSpPr>
        <p:spPr>
          <a:xfrm rot="0">
            <a:off x="4386006" y="7285960"/>
            <a:ext cx="4294249" cy="1472082"/>
          </a:xfrm>
          <a:prstGeom prst="rect">
            <a:avLst/>
          </a:prstGeom>
        </p:spPr>
        <p:txBody>
          <a:bodyPr anchor="t" rtlCol="false" tIns="0" lIns="0" bIns="0" rIns="0">
            <a:spAutoFit/>
          </a:bodyPr>
          <a:lstStyle/>
          <a:p>
            <a:pPr algn="l" marL="0" indent="0" lvl="0">
              <a:lnSpc>
                <a:spcPts val="2389"/>
              </a:lnSpc>
            </a:pPr>
            <a:r>
              <a:rPr lang="en-US" sz="1838">
                <a:solidFill>
                  <a:srgbClr val="10002B"/>
                </a:solidFill>
                <a:latin typeface="Gotham"/>
                <a:ea typeface="Gotham"/>
                <a:cs typeface="Gotham"/>
                <a:sym typeface="Gotham"/>
              </a:rPr>
              <a:t>Our app is equipped with top-notch security measures, including robust defensive walls and comprehensive bug bounty testing, ensuring that user data remains safe.</a:t>
            </a:r>
          </a:p>
        </p:txBody>
      </p:sp>
      <p:sp>
        <p:nvSpPr>
          <p:cNvPr name="TextBox 39" id="39"/>
          <p:cNvSpPr txBox="true"/>
          <p:nvPr/>
        </p:nvSpPr>
        <p:spPr>
          <a:xfrm rot="0">
            <a:off x="11677247" y="4138672"/>
            <a:ext cx="3930794" cy="447888"/>
          </a:xfrm>
          <a:prstGeom prst="rect">
            <a:avLst/>
          </a:prstGeom>
        </p:spPr>
        <p:txBody>
          <a:bodyPr anchor="t" rtlCol="false" tIns="0" lIns="0" bIns="0" rIns="0">
            <a:spAutoFit/>
          </a:bodyPr>
          <a:lstStyle/>
          <a:p>
            <a:pPr algn="l">
              <a:lnSpc>
                <a:spcPts val="3623"/>
              </a:lnSpc>
            </a:pPr>
            <a:r>
              <a:rPr lang="en-US" sz="2587">
                <a:solidFill>
                  <a:srgbClr val="10002B"/>
                </a:solidFill>
                <a:latin typeface="Gotham Bold"/>
                <a:ea typeface="Gotham Bold"/>
                <a:cs typeface="Gotham Bold"/>
                <a:sym typeface="Gotham Bold"/>
              </a:rPr>
              <a:t>Fast Perfomance</a:t>
            </a:r>
          </a:p>
        </p:txBody>
      </p:sp>
      <p:sp>
        <p:nvSpPr>
          <p:cNvPr name="TextBox 40" id="40"/>
          <p:cNvSpPr txBox="true"/>
          <p:nvPr/>
        </p:nvSpPr>
        <p:spPr>
          <a:xfrm rot="0">
            <a:off x="11433974" y="4567510"/>
            <a:ext cx="4596855" cy="1472057"/>
          </a:xfrm>
          <a:prstGeom prst="rect">
            <a:avLst/>
          </a:prstGeom>
        </p:spPr>
        <p:txBody>
          <a:bodyPr anchor="t" rtlCol="false" tIns="0" lIns="0" bIns="0" rIns="0">
            <a:spAutoFit/>
          </a:bodyPr>
          <a:lstStyle/>
          <a:p>
            <a:pPr algn="l" marL="0" indent="0" lvl="0">
              <a:lnSpc>
                <a:spcPts val="2392"/>
              </a:lnSpc>
            </a:pPr>
            <a:r>
              <a:rPr lang="en-US" sz="1840">
                <a:solidFill>
                  <a:srgbClr val="10002B"/>
                </a:solidFill>
                <a:latin typeface="Gotham"/>
                <a:ea typeface="Gotham"/>
                <a:cs typeface="Gotham"/>
                <a:sym typeface="Gotham"/>
              </a:rPr>
              <a:t>Our app is engineered for a fast performance and flawless operation, ensuring a glitch-free experience. With its sleek and responsive design, users can enjoy an effortless journey</a:t>
            </a:r>
          </a:p>
        </p:txBody>
      </p:sp>
      <p:sp>
        <p:nvSpPr>
          <p:cNvPr name="TextBox 41" id="41"/>
          <p:cNvSpPr txBox="true"/>
          <p:nvPr/>
        </p:nvSpPr>
        <p:spPr>
          <a:xfrm rot="0">
            <a:off x="11515065" y="7350726"/>
            <a:ext cx="4434673" cy="1472082"/>
          </a:xfrm>
          <a:prstGeom prst="rect">
            <a:avLst/>
          </a:prstGeom>
        </p:spPr>
        <p:txBody>
          <a:bodyPr anchor="t" rtlCol="false" tIns="0" lIns="0" bIns="0" rIns="0">
            <a:spAutoFit/>
          </a:bodyPr>
          <a:lstStyle/>
          <a:p>
            <a:pPr algn="l" marL="0" indent="0" lvl="0">
              <a:lnSpc>
                <a:spcPts val="2389"/>
              </a:lnSpc>
            </a:pPr>
            <a:r>
              <a:rPr lang="en-US" sz="1838">
                <a:solidFill>
                  <a:srgbClr val="10002B"/>
                </a:solidFill>
                <a:latin typeface="Gotham"/>
                <a:ea typeface="Gotham"/>
                <a:cs typeface="Gotham"/>
                <a:sym typeface="Gotham"/>
              </a:rPr>
              <a:t>Our app seamlessly integrates with smartwatches ,and other devices, delivering a unified experience across your tech ecosystem.so you can enjoy a secure and connected lifestyle.</a:t>
            </a:r>
          </a:p>
        </p:txBody>
      </p:sp>
      <p:sp>
        <p:nvSpPr>
          <p:cNvPr name="TextBox 42" id="42"/>
          <p:cNvSpPr txBox="true"/>
          <p:nvPr/>
        </p:nvSpPr>
        <p:spPr>
          <a:xfrm rot="0">
            <a:off x="11677247" y="6855213"/>
            <a:ext cx="3930794" cy="447888"/>
          </a:xfrm>
          <a:prstGeom prst="rect">
            <a:avLst/>
          </a:prstGeom>
        </p:spPr>
        <p:txBody>
          <a:bodyPr anchor="t" rtlCol="false" tIns="0" lIns="0" bIns="0" rIns="0">
            <a:spAutoFit/>
          </a:bodyPr>
          <a:lstStyle/>
          <a:p>
            <a:pPr algn="l">
              <a:lnSpc>
                <a:spcPts val="3623"/>
              </a:lnSpc>
            </a:pPr>
            <a:r>
              <a:rPr lang="en-US" sz="2587">
                <a:solidFill>
                  <a:srgbClr val="10002B"/>
                </a:solidFill>
                <a:latin typeface="Gotham Bold"/>
                <a:ea typeface="Gotham Bold"/>
                <a:cs typeface="Gotham Bold"/>
                <a:sym typeface="Gotham Bold"/>
              </a:rPr>
              <a:t>Compatible All Device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DAGNGmZMJj8</dc:identifier>
  <dcterms:modified xsi:type="dcterms:W3CDTF">2011-08-01T06:04:30Z</dcterms:modified>
  <cp:revision>1</cp:revision>
  <dc:title>Orange and Yellow Modern Simple Illustrative Fintech Mobile App Presentation</dc:title>
</cp:coreProperties>
</file>